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3" r:id="rId3"/>
    <p:sldId id="265" r:id="rId4"/>
    <p:sldId id="260" r:id="rId5"/>
    <p:sldId id="270" r:id="rId6"/>
    <p:sldId id="264" r:id="rId7"/>
    <p:sldId id="271" r:id="rId8"/>
    <p:sldId id="268" r:id="rId9"/>
    <p:sldId id="276" r:id="rId10"/>
    <p:sldId id="272" r:id="rId11"/>
    <p:sldId id="273" r:id="rId12"/>
    <p:sldId id="261" r:id="rId13"/>
    <p:sldId id="274" r:id="rId14"/>
    <p:sldId id="275" r:id="rId15"/>
    <p:sldId id="266" r:id="rId16"/>
    <p:sldId id="267" r:id="rId17"/>
    <p:sldId id="269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rick Lee" initials="P.L" lastIdx="1" clrIdx="0">
    <p:extLst>
      <p:ext uri="{19B8F6BF-5375-455C-9EA6-DF929625EA0E}">
        <p15:presenceInfo xmlns:p15="http://schemas.microsoft.com/office/powerpoint/2012/main" userId="Patrick Le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98" autoAdjust="0"/>
    <p:restoredTop sz="94660"/>
  </p:normalViewPr>
  <p:slideViewPr>
    <p:cSldViewPr snapToGrid="0">
      <p:cViewPr varScale="1">
        <p:scale>
          <a:sx n="69" d="100"/>
          <a:sy n="69" d="100"/>
        </p:scale>
        <p:origin x="7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eg>
</file>

<file path=ppt/media/image3.gif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14A08-450D-4C91-8F26-7F3868BC44A8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082A30-7B67-4CAC-9887-6A4F9AC69B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849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94BC7-A3C7-4A13-9752-ED9C107D9E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43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9647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4949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6678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5130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7618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6022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9612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917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8681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257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7476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46710-E420-4060-AF72-6B6A37994323}" type="datetimeFigureOut">
              <a:rPr lang="zh-TW" altLang="en-US" smtClean="0"/>
              <a:t>2018/1/4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08CAF-8138-47F4-9D6A-BAB4665026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3444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1"/>
          <p:cNvSpPr/>
          <p:nvPr/>
        </p:nvSpPr>
        <p:spPr>
          <a:xfrm>
            <a:off x="0" y="2374931"/>
            <a:ext cx="8443568" cy="2112406"/>
          </a:xfrm>
          <a:custGeom>
            <a:avLst/>
            <a:gdLst>
              <a:gd name="connsiteX0" fmla="*/ 0 w 8443568"/>
              <a:gd name="connsiteY0" fmla="*/ 0 h 2112406"/>
              <a:gd name="connsiteX1" fmla="*/ 7387365 w 8443568"/>
              <a:gd name="connsiteY1" fmla="*/ 0 h 2112406"/>
              <a:gd name="connsiteX2" fmla="*/ 8443568 w 8443568"/>
              <a:gd name="connsiteY2" fmla="*/ 1056203 h 2112406"/>
              <a:gd name="connsiteX3" fmla="*/ 8443567 w 8443568"/>
              <a:gd name="connsiteY3" fmla="*/ 1056203 h 2112406"/>
              <a:gd name="connsiteX4" fmla="*/ 7387364 w 8443568"/>
              <a:gd name="connsiteY4" fmla="*/ 2112406 h 2112406"/>
              <a:gd name="connsiteX5" fmla="*/ 0 w 8443568"/>
              <a:gd name="connsiteY5" fmla="*/ 2112405 h 2112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3568" h="2112406">
                <a:moveTo>
                  <a:pt x="0" y="0"/>
                </a:moveTo>
                <a:lnTo>
                  <a:pt x="7387365" y="0"/>
                </a:lnTo>
                <a:cubicBezTo>
                  <a:pt x="7970690" y="0"/>
                  <a:pt x="8443568" y="472878"/>
                  <a:pt x="8443568" y="1056203"/>
                </a:cubicBezTo>
                <a:lnTo>
                  <a:pt x="8443567" y="1056203"/>
                </a:lnTo>
                <a:cubicBezTo>
                  <a:pt x="8443567" y="1639528"/>
                  <a:pt x="7970689" y="2112406"/>
                  <a:pt x="7387364" y="2112406"/>
                </a:cubicBezTo>
                <a:lnTo>
                  <a:pt x="0" y="211240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6"/>
          <p:cNvSpPr/>
          <p:nvPr/>
        </p:nvSpPr>
        <p:spPr>
          <a:xfrm>
            <a:off x="6468506" y="2537425"/>
            <a:ext cx="1787419" cy="178741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283454" y="3152859"/>
            <a:ext cx="7116662" cy="10006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8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人臉辨識追蹤</a:t>
            </a:r>
            <a:endParaRPr lang="en-US" sz="8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8" name="Picture 4" descr="「HSV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7258" y="2456177"/>
            <a:ext cx="1983019" cy="1947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194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3379C-3D58-4E83-A938-6F4EE6370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337" y="2766218"/>
            <a:ext cx="7862455" cy="1325563"/>
          </a:xfrm>
        </p:spPr>
        <p:txBody>
          <a:bodyPr>
            <a:normAutofit/>
          </a:bodyPr>
          <a:lstStyle/>
          <a:p>
            <a:r>
              <a:rPr lang="en-US" sz="6000" b="1" dirty="0"/>
              <a:t>How to make it happen?</a:t>
            </a:r>
            <a:endParaRPr lang="en-GB" sz="6000" b="1" dirty="0"/>
          </a:p>
        </p:txBody>
      </p:sp>
    </p:spTree>
    <p:extLst>
      <p:ext uri="{BB962C8B-B14F-4D97-AF65-F5344CB8AC3E}">
        <p14:creationId xmlns:p14="http://schemas.microsoft.com/office/powerpoint/2010/main" val="3248540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ched Right Arrow 2">
            <a:extLst>
              <a:ext uri="{FF2B5EF4-FFF2-40B4-BE49-F238E27FC236}">
                <a16:creationId xmlns:a16="http://schemas.microsoft.com/office/drawing/2014/main" id="{A57F02B1-8489-4D9A-9CB7-28A428CD51CE}"/>
              </a:ext>
            </a:extLst>
          </p:cNvPr>
          <p:cNvSpPr/>
          <p:nvPr/>
        </p:nvSpPr>
        <p:spPr>
          <a:xfrm>
            <a:off x="2678392" y="2806296"/>
            <a:ext cx="6534668" cy="124540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2321130-3D09-42B0-A126-781B2989BF4D}"/>
              </a:ext>
            </a:extLst>
          </p:cNvPr>
          <p:cNvSpPr txBox="1">
            <a:spLocks/>
          </p:cNvSpPr>
          <p:nvPr/>
        </p:nvSpPr>
        <p:spPr>
          <a:xfrm>
            <a:off x="2705059" y="2850037"/>
            <a:ext cx="5718507" cy="100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b="1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Dlib</a:t>
            </a:r>
            <a:r>
              <a:rPr 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module</a:t>
            </a:r>
          </a:p>
        </p:txBody>
      </p:sp>
    </p:spTree>
    <p:extLst>
      <p:ext uri="{BB962C8B-B14F-4D97-AF65-F5344CB8AC3E}">
        <p14:creationId xmlns:p14="http://schemas.microsoft.com/office/powerpoint/2010/main" val="401528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31216" y="472882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Dlib is a modern C++ toolkit containing machine learning algorithms and tools for creating complex software in C++ to solve real world problems. </a:t>
            </a:r>
          </a:p>
        </p:txBody>
      </p:sp>
      <p:grpSp>
        <p:nvGrpSpPr>
          <p:cNvPr id="4" name="群組 3"/>
          <p:cNvGrpSpPr/>
          <p:nvPr/>
        </p:nvGrpSpPr>
        <p:grpSpPr>
          <a:xfrm>
            <a:off x="1035643" y="1667297"/>
            <a:ext cx="10849498" cy="4868414"/>
            <a:chOff x="2287361" y="585624"/>
            <a:chExt cx="9080701" cy="6092401"/>
          </a:xfrm>
        </p:grpSpPr>
        <p:sp>
          <p:nvSpPr>
            <p:cNvPr id="153" name="Freeform 10"/>
            <p:cNvSpPr>
              <a:spLocks/>
            </p:cNvSpPr>
            <p:nvPr/>
          </p:nvSpPr>
          <p:spPr bwMode="auto">
            <a:xfrm>
              <a:off x="3269012" y="1204325"/>
              <a:ext cx="7334250" cy="5473700"/>
            </a:xfrm>
            <a:custGeom>
              <a:avLst/>
              <a:gdLst>
                <a:gd name="T0" fmla="*/ 495 w 554"/>
                <a:gd name="T1" fmla="*/ 130 h 413"/>
                <a:gd name="T2" fmla="*/ 403 w 554"/>
                <a:gd name="T3" fmla="*/ 156 h 413"/>
                <a:gd name="T4" fmla="*/ 387 w 554"/>
                <a:gd name="T5" fmla="*/ 156 h 413"/>
                <a:gd name="T6" fmla="*/ 483 w 554"/>
                <a:gd name="T7" fmla="*/ 62 h 413"/>
                <a:gd name="T8" fmla="*/ 435 w 554"/>
                <a:gd name="T9" fmla="*/ 122 h 413"/>
                <a:gd name="T10" fmla="*/ 421 w 554"/>
                <a:gd name="T11" fmla="*/ 102 h 413"/>
                <a:gd name="T12" fmla="*/ 410 w 554"/>
                <a:gd name="T13" fmla="*/ 134 h 413"/>
                <a:gd name="T14" fmla="*/ 335 w 554"/>
                <a:gd name="T15" fmla="*/ 185 h 413"/>
                <a:gd name="T16" fmla="*/ 278 w 554"/>
                <a:gd name="T17" fmla="*/ 192 h 413"/>
                <a:gd name="T18" fmla="*/ 304 w 554"/>
                <a:gd name="T19" fmla="*/ 148 h 413"/>
                <a:gd name="T20" fmla="*/ 403 w 554"/>
                <a:gd name="T21" fmla="*/ 61 h 413"/>
                <a:gd name="T22" fmla="*/ 271 w 554"/>
                <a:gd name="T23" fmla="*/ 144 h 413"/>
                <a:gd name="T24" fmla="*/ 286 w 554"/>
                <a:gd name="T25" fmla="*/ 49 h 413"/>
                <a:gd name="T26" fmla="*/ 289 w 554"/>
                <a:gd name="T27" fmla="*/ 26 h 413"/>
                <a:gd name="T28" fmla="*/ 267 w 554"/>
                <a:gd name="T29" fmla="*/ 94 h 413"/>
                <a:gd name="T30" fmla="*/ 255 w 554"/>
                <a:gd name="T31" fmla="*/ 221 h 413"/>
                <a:gd name="T32" fmla="*/ 241 w 554"/>
                <a:gd name="T33" fmla="*/ 193 h 413"/>
                <a:gd name="T34" fmla="*/ 236 w 554"/>
                <a:gd name="T35" fmla="*/ 156 h 413"/>
                <a:gd name="T36" fmla="*/ 241 w 554"/>
                <a:gd name="T37" fmla="*/ 24 h 413"/>
                <a:gd name="T38" fmla="*/ 212 w 554"/>
                <a:gd name="T39" fmla="*/ 115 h 413"/>
                <a:gd name="T40" fmla="*/ 214 w 554"/>
                <a:gd name="T41" fmla="*/ 149 h 413"/>
                <a:gd name="T42" fmla="*/ 167 w 554"/>
                <a:gd name="T43" fmla="*/ 117 h 413"/>
                <a:gd name="T44" fmla="*/ 131 w 554"/>
                <a:gd name="T45" fmla="*/ 48 h 413"/>
                <a:gd name="T46" fmla="*/ 114 w 554"/>
                <a:gd name="T47" fmla="*/ 45 h 413"/>
                <a:gd name="T48" fmla="*/ 129 w 554"/>
                <a:gd name="T49" fmla="*/ 103 h 413"/>
                <a:gd name="T50" fmla="*/ 205 w 554"/>
                <a:gd name="T51" fmla="*/ 197 h 413"/>
                <a:gd name="T52" fmla="*/ 235 w 554"/>
                <a:gd name="T53" fmla="*/ 246 h 413"/>
                <a:gd name="T54" fmla="*/ 211 w 554"/>
                <a:gd name="T55" fmla="*/ 228 h 413"/>
                <a:gd name="T56" fmla="*/ 122 w 554"/>
                <a:gd name="T57" fmla="*/ 192 h 413"/>
                <a:gd name="T58" fmla="*/ 53 w 554"/>
                <a:gd name="T59" fmla="*/ 129 h 413"/>
                <a:gd name="T60" fmla="*/ 5 w 554"/>
                <a:gd name="T61" fmla="*/ 126 h 413"/>
                <a:gd name="T62" fmla="*/ 88 w 554"/>
                <a:gd name="T63" fmla="*/ 184 h 413"/>
                <a:gd name="T64" fmla="*/ 38 w 554"/>
                <a:gd name="T65" fmla="*/ 184 h 413"/>
                <a:gd name="T66" fmla="*/ 9 w 554"/>
                <a:gd name="T67" fmla="*/ 158 h 413"/>
                <a:gd name="T68" fmla="*/ 72 w 554"/>
                <a:gd name="T69" fmla="*/ 203 h 413"/>
                <a:gd name="T70" fmla="*/ 194 w 554"/>
                <a:gd name="T71" fmla="*/ 248 h 413"/>
                <a:gd name="T72" fmla="*/ 230 w 554"/>
                <a:gd name="T73" fmla="*/ 281 h 413"/>
                <a:gd name="T74" fmla="*/ 200 w 554"/>
                <a:gd name="T75" fmla="*/ 372 h 413"/>
                <a:gd name="T76" fmla="*/ 196 w 554"/>
                <a:gd name="T77" fmla="*/ 375 h 413"/>
                <a:gd name="T78" fmla="*/ 188 w 554"/>
                <a:gd name="T79" fmla="*/ 378 h 413"/>
                <a:gd name="T80" fmla="*/ 165 w 554"/>
                <a:gd name="T81" fmla="*/ 379 h 413"/>
                <a:gd name="T82" fmla="*/ 156 w 554"/>
                <a:gd name="T83" fmla="*/ 387 h 413"/>
                <a:gd name="T84" fmla="*/ 132 w 554"/>
                <a:gd name="T85" fmla="*/ 397 h 413"/>
                <a:gd name="T86" fmla="*/ 166 w 554"/>
                <a:gd name="T87" fmla="*/ 401 h 413"/>
                <a:gd name="T88" fmla="*/ 171 w 554"/>
                <a:gd name="T89" fmla="*/ 403 h 413"/>
                <a:gd name="T90" fmla="*/ 193 w 554"/>
                <a:gd name="T91" fmla="*/ 405 h 413"/>
                <a:gd name="T92" fmla="*/ 232 w 554"/>
                <a:gd name="T93" fmla="*/ 410 h 413"/>
                <a:gd name="T94" fmla="*/ 295 w 554"/>
                <a:gd name="T95" fmla="*/ 408 h 413"/>
                <a:gd name="T96" fmla="*/ 328 w 554"/>
                <a:gd name="T97" fmla="*/ 403 h 413"/>
                <a:gd name="T98" fmla="*/ 350 w 554"/>
                <a:gd name="T99" fmla="*/ 402 h 413"/>
                <a:gd name="T100" fmla="*/ 356 w 554"/>
                <a:gd name="T101" fmla="*/ 400 h 413"/>
                <a:gd name="T102" fmla="*/ 300 w 554"/>
                <a:gd name="T103" fmla="*/ 370 h 413"/>
                <a:gd name="T104" fmla="*/ 288 w 554"/>
                <a:gd name="T105" fmla="*/ 241 h 413"/>
                <a:gd name="T106" fmla="*/ 398 w 554"/>
                <a:gd name="T107" fmla="*/ 187 h 413"/>
                <a:gd name="T108" fmla="*/ 345 w 554"/>
                <a:gd name="T109" fmla="*/ 195 h 413"/>
                <a:gd name="T110" fmla="*/ 401 w 554"/>
                <a:gd name="T111" fmla="*/ 173 h 413"/>
                <a:gd name="T112" fmla="*/ 510 w 554"/>
                <a:gd name="T113" fmla="*/ 129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4" h="413">
                  <a:moveTo>
                    <a:pt x="542" y="75"/>
                  </a:moveTo>
                  <a:cubicBezTo>
                    <a:pt x="542" y="75"/>
                    <a:pt x="514" y="114"/>
                    <a:pt x="514" y="115"/>
                  </a:cubicBezTo>
                  <a:cubicBezTo>
                    <a:pt x="512" y="121"/>
                    <a:pt x="500" y="129"/>
                    <a:pt x="495" y="130"/>
                  </a:cubicBezTo>
                  <a:cubicBezTo>
                    <a:pt x="487" y="131"/>
                    <a:pt x="474" y="134"/>
                    <a:pt x="464" y="137"/>
                  </a:cubicBezTo>
                  <a:cubicBezTo>
                    <a:pt x="454" y="141"/>
                    <a:pt x="442" y="147"/>
                    <a:pt x="435" y="148"/>
                  </a:cubicBezTo>
                  <a:cubicBezTo>
                    <a:pt x="430" y="148"/>
                    <a:pt x="409" y="151"/>
                    <a:pt x="403" y="156"/>
                  </a:cubicBezTo>
                  <a:cubicBezTo>
                    <a:pt x="396" y="162"/>
                    <a:pt x="393" y="166"/>
                    <a:pt x="383" y="164"/>
                  </a:cubicBezTo>
                  <a:cubicBezTo>
                    <a:pt x="382" y="163"/>
                    <a:pt x="380" y="164"/>
                    <a:pt x="378" y="164"/>
                  </a:cubicBezTo>
                  <a:cubicBezTo>
                    <a:pt x="382" y="160"/>
                    <a:pt x="385" y="158"/>
                    <a:pt x="387" y="156"/>
                  </a:cubicBezTo>
                  <a:cubicBezTo>
                    <a:pt x="391" y="152"/>
                    <a:pt x="417" y="140"/>
                    <a:pt x="426" y="139"/>
                  </a:cubicBezTo>
                  <a:cubicBezTo>
                    <a:pt x="437" y="137"/>
                    <a:pt x="450" y="123"/>
                    <a:pt x="456" y="113"/>
                  </a:cubicBezTo>
                  <a:cubicBezTo>
                    <a:pt x="457" y="113"/>
                    <a:pt x="478" y="69"/>
                    <a:pt x="483" y="62"/>
                  </a:cubicBezTo>
                  <a:cubicBezTo>
                    <a:pt x="485" y="57"/>
                    <a:pt x="488" y="52"/>
                    <a:pt x="490" y="47"/>
                  </a:cubicBezTo>
                  <a:cubicBezTo>
                    <a:pt x="494" y="38"/>
                    <a:pt x="498" y="32"/>
                    <a:pt x="498" y="32"/>
                  </a:cubicBezTo>
                  <a:cubicBezTo>
                    <a:pt x="476" y="38"/>
                    <a:pt x="474" y="83"/>
                    <a:pt x="435" y="122"/>
                  </a:cubicBezTo>
                  <a:cubicBezTo>
                    <a:pt x="426" y="128"/>
                    <a:pt x="420" y="130"/>
                    <a:pt x="420" y="130"/>
                  </a:cubicBezTo>
                  <a:cubicBezTo>
                    <a:pt x="420" y="130"/>
                    <a:pt x="417" y="126"/>
                    <a:pt x="418" y="114"/>
                  </a:cubicBezTo>
                  <a:cubicBezTo>
                    <a:pt x="418" y="111"/>
                    <a:pt x="419" y="107"/>
                    <a:pt x="421" y="102"/>
                  </a:cubicBezTo>
                  <a:cubicBezTo>
                    <a:pt x="423" y="103"/>
                    <a:pt x="426" y="68"/>
                    <a:pt x="426" y="68"/>
                  </a:cubicBezTo>
                  <a:cubicBezTo>
                    <a:pt x="419" y="70"/>
                    <a:pt x="419" y="86"/>
                    <a:pt x="415" y="100"/>
                  </a:cubicBezTo>
                  <a:cubicBezTo>
                    <a:pt x="412" y="115"/>
                    <a:pt x="413" y="131"/>
                    <a:pt x="410" y="134"/>
                  </a:cubicBezTo>
                  <a:cubicBezTo>
                    <a:pt x="406" y="137"/>
                    <a:pt x="395" y="146"/>
                    <a:pt x="387" y="145"/>
                  </a:cubicBezTo>
                  <a:cubicBezTo>
                    <a:pt x="383" y="145"/>
                    <a:pt x="370" y="153"/>
                    <a:pt x="365" y="160"/>
                  </a:cubicBezTo>
                  <a:cubicBezTo>
                    <a:pt x="359" y="167"/>
                    <a:pt x="340" y="183"/>
                    <a:pt x="335" y="185"/>
                  </a:cubicBezTo>
                  <a:cubicBezTo>
                    <a:pt x="313" y="191"/>
                    <a:pt x="282" y="210"/>
                    <a:pt x="278" y="216"/>
                  </a:cubicBezTo>
                  <a:cubicBezTo>
                    <a:pt x="277" y="215"/>
                    <a:pt x="277" y="215"/>
                    <a:pt x="276" y="214"/>
                  </a:cubicBezTo>
                  <a:cubicBezTo>
                    <a:pt x="276" y="211"/>
                    <a:pt x="276" y="203"/>
                    <a:pt x="278" y="192"/>
                  </a:cubicBezTo>
                  <a:cubicBezTo>
                    <a:pt x="279" y="185"/>
                    <a:pt x="281" y="179"/>
                    <a:pt x="283" y="172"/>
                  </a:cubicBezTo>
                  <a:cubicBezTo>
                    <a:pt x="284" y="168"/>
                    <a:pt x="288" y="168"/>
                    <a:pt x="290" y="163"/>
                  </a:cubicBezTo>
                  <a:cubicBezTo>
                    <a:pt x="291" y="160"/>
                    <a:pt x="302" y="150"/>
                    <a:pt x="304" y="148"/>
                  </a:cubicBezTo>
                  <a:cubicBezTo>
                    <a:pt x="308" y="141"/>
                    <a:pt x="323" y="134"/>
                    <a:pt x="331" y="127"/>
                  </a:cubicBezTo>
                  <a:cubicBezTo>
                    <a:pt x="332" y="127"/>
                    <a:pt x="398" y="72"/>
                    <a:pt x="400" y="70"/>
                  </a:cubicBezTo>
                  <a:cubicBezTo>
                    <a:pt x="401" y="68"/>
                    <a:pt x="403" y="61"/>
                    <a:pt x="403" y="61"/>
                  </a:cubicBezTo>
                  <a:cubicBezTo>
                    <a:pt x="365" y="72"/>
                    <a:pt x="330" y="110"/>
                    <a:pt x="315" y="122"/>
                  </a:cubicBezTo>
                  <a:cubicBezTo>
                    <a:pt x="312" y="124"/>
                    <a:pt x="294" y="139"/>
                    <a:pt x="291" y="142"/>
                  </a:cubicBezTo>
                  <a:cubicBezTo>
                    <a:pt x="275" y="161"/>
                    <a:pt x="270" y="150"/>
                    <a:pt x="271" y="144"/>
                  </a:cubicBezTo>
                  <a:cubicBezTo>
                    <a:pt x="272" y="133"/>
                    <a:pt x="270" y="107"/>
                    <a:pt x="274" y="88"/>
                  </a:cubicBezTo>
                  <a:cubicBezTo>
                    <a:pt x="275" y="83"/>
                    <a:pt x="277" y="75"/>
                    <a:pt x="280" y="66"/>
                  </a:cubicBezTo>
                  <a:cubicBezTo>
                    <a:pt x="281" y="66"/>
                    <a:pt x="282" y="60"/>
                    <a:pt x="286" y="49"/>
                  </a:cubicBezTo>
                  <a:cubicBezTo>
                    <a:pt x="288" y="43"/>
                    <a:pt x="290" y="37"/>
                    <a:pt x="292" y="32"/>
                  </a:cubicBezTo>
                  <a:cubicBezTo>
                    <a:pt x="295" y="24"/>
                    <a:pt x="302" y="0"/>
                    <a:pt x="294" y="0"/>
                  </a:cubicBezTo>
                  <a:cubicBezTo>
                    <a:pt x="294" y="0"/>
                    <a:pt x="292" y="18"/>
                    <a:pt x="289" y="26"/>
                  </a:cubicBezTo>
                  <a:cubicBezTo>
                    <a:pt x="287" y="32"/>
                    <a:pt x="285" y="38"/>
                    <a:pt x="282" y="45"/>
                  </a:cubicBezTo>
                  <a:cubicBezTo>
                    <a:pt x="278" y="53"/>
                    <a:pt x="276" y="61"/>
                    <a:pt x="273" y="73"/>
                  </a:cubicBezTo>
                  <a:cubicBezTo>
                    <a:pt x="270" y="82"/>
                    <a:pt x="268" y="90"/>
                    <a:pt x="267" y="94"/>
                  </a:cubicBezTo>
                  <a:cubicBezTo>
                    <a:pt x="263" y="112"/>
                    <a:pt x="262" y="155"/>
                    <a:pt x="261" y="161"/>
                  </a:cubicBezTo>
                  <a:cubicBezTo>
                    <a:pt x="261" y="166"/>
                    <a:pt x="258" y="198"/>
                    <a:pt x="255" y="221"/>
                  </a:cubicBezTo>
                  <a:cubicBezTo>
                    <a:pt x="255" y="221"/>
                    <a:pt x="255" y="221"/>
                    <a:pt x="255" y="221"/>
                  </a:cubicBezTo>
                  <a:cubicBezTo>
                    <a:pt x="253" y="220"/>
                    <a:pt x="251" y="212"/>
                    <a:pt x="250" y="206"/>
                  </a:cubicBezTo>
                  <a:cubicBezTo>
                    <a:pt x="250" y="205"/>
                    <a:pt x="246" y="202"/>
                    <a:pt x="242" y="198"/>
                  </a:cubicBezTo>
                  <a:cubicBezTo>
                    <a:pt x="242" y="196"/>
                    <a:pt x="241" y="194"/>
                    <a:pt x="241" y="193"/>
                  </a:cubicBezTo>
                  <a:cubicBezTo>
                    <a:pt x="238" y="190"/>
                    <a:pt x="236" y="188"/>
                    <a:pt x="234" y="186"/>
                  </a:cubicBezTo>
                  <a:cubicBezTo>
                    <a:pt x="233" y="184"/>
                    <a:pt x="233" y="183"/>
                    <a:pt x="233" y="182"/>
                  </a:cubicBezTo>
                  <a:cubicBezTo>
                    <a:pt x="234" y="175"/>
                    <a:pt x="236" y="165"/>
                    <a:pt x="236" y="156"/>
                  </a:cubicBezTo>
                  <a:cubicBezTo>
                    <a:pt x="235" y="144"/>
                    <a:pt x="233" y="124"/>
                    <a:pt x="233" y="109"/>
                  </a:cubicBezTo>
                  <a:cubicBezTo>
                    <a:pt x="234" y="110"/>
                    <a:pt x="232" y="104"/>
                    <a:pt x="236" y="89"/>
                  </a:cubicBezTo>
                  <a:cubicBezTo>
                    <a:pt x="248" y="41"/>
                    <a:pt x="242" y="20"/>
                    <a:pt x="241" y="24"/>
                  </a:cubicBezTo>
                  <a:cubicBezTo>
                    <a:pt x="241" y="28"/>
                    <a:pt x="223" y="110"/>
                    <a:pt x="223" y="110"/>
                  </a:cubicBezTo>
                  <a:cubicBezTo>
                    <a:pt x="222" y="122"/>
                    <a:pt x="221" y="131"/>
                    <a:pt x="220" y="126"/>
                  </a:cubicBezTo>
                  <a:cubicBezTo>
                    <a:pt x="218" y="123"/>
                    <a:pt x="214" y="119"/>
                    <a:pt x="212" y="115"/>
                  </a:cubicBezTo>
                  <a:cubicBezTo>
                    <a:pt x="205" y="97"/>
                    <a:pt x="183" y="37"/>
                    <a:pt x="178" y="32"/>
                  </a:cubicBezTo>
                  <a:cubicBezTo>
                    <a:pt x="171" y="37"/>
                    <a:pt x="185" y="75"/>
                    <a:pt x="203" y="117"/>
                  </a:cubicBezTo>
                  <a:cubicBezTo>
                    <a:pt x="207" y="128"/>
                    <a:pt x="211" y="139"/>
                    <a:pt x="214" y="149"/>
                  </a:cubicBezTo>
                  <a:cubicBezTo>
                    <a:pt x="219" y="160"/>
                    <a:pt x="218" y="166"/>
                    <a:pt x="216" y="170"/>
                  </a:cubicBezTo>
                  <a:cubicBezTo>
                    <a:pt x="207" y="162"/>
                    <a:pt x="198" y="157"/>
                    <a:pt x="192" y="151"/>
                  </a:cubicBezTo>
                  <a:cubicBezTo>
                    <a:pt x="188" y="146"/>
                    <a:pt x="177" y="131"/>
                    <a:pt x="167" y="117"/>
                  </a:cubicBezTo>
                  <a:cubicBezTo>
                    <a:pt x="143" y="75"/>
                    <a:pt x="139" y="40"/>
                    <a:pt x="138" y="40"/>
                  </a:cubicBezTo>
                  <a:cubicBezTo>
                    <a:pt x="138" y="36"/>
                    <a:pt x="125" y="5"/>
                    <a:pt x="123" y="6"/>
                  </a:cubicBezTo>
                  <a:cubicBezTo>
                    <a:pt x="119" y="7"/>
                    <a:pt x="131" y="48"/>
                    <a:pt x="131" y="48"/>
                  </a:cubicBezTo>
                  <a:cubicBezTo>
                    <a:pt x="133" y="54"/>
                    <a:pt x="133" y="76"/>
                    <a:pt x="133" y="78"/>
                  </a:cubicBezTo>
                  <a:cubicBezTo>
                    <a:pt x="132" y="87"/>
                    <a:pt x="131" y="89"/>
                    <a:pt x="130" y="90"/>
                  </a:cubicBezTo>
                  <a:cubicBezTo>
                    <a:pt x="125" y="93"/>
                    <a:pt x="118" y="60"/>
                    <a:pt x="114" y="45"/>
                  </a:cubicBezTo>
                  <a:cubicBezTo>
                    <a:pt x="115" y="44"/>
                    <a:pt x="110" y="47"/>
                    <a:pt x="110" y="52"/>
                  </a:cubicBezTo>
                  <a:cubicBezTo>
                    <a:pt x="110" y="75"/>
                    <a:pt x="113" y="78"/>
                    <a:pt x="114" y="82"/>
                  </a:cubicBezTo>
                  <a:cubicBezTo>
                    <a:pt x="114" y="80"/>
                    <a:pt x="121" y="100"/>
                    <a:pt x="129" y="103"/>
                  </a:cubicBezTo>
                  <a:cubicBezTo>
                    <a:pt x="136" y="106"/>
                    <a:pt x="144" y="112"/>
                    <a:pt x="148" y="120"/>
                  </a:cubicBezTo>
                  <a:cubicBezTo>
                    <a:pt x="152" y="127"/>
                    <a:pt x="174" y="159"/>
                    <a:pt x="182" y="167"/>
                  </a:cubicBezTo>
                  <a:cubicBezTo>
                    <a:pt x="190" y="175"/>
                    <a:pt x="205" y="191"/>
                    <a:pt x="205" y="197"/>
                  </a:cubicBezTo>
                  <a:cubicBezTo>
                    <a:pt x="206" y="202"/>
                    <a:pt x="213" y="210"/>
                    <a:pt x="215" y="213"/>
                  </a:cubicBezTo>
                  <a:cubicBezTo>
                    <a:pt x="217" y="217"/>
                    <a:pt x="218" y="216"/>
                    <a:pt x="223" y="222"/>
                  </a:cubicBezTo>
                  <a:cubicBezTo>
                    <a:pt x="228" y="226"/>
                    <a:pt x="233" y="241"/>
                    <a:pt x="235" y="246"/>
                  </a:cubicBezTo>
                  <a:cubicBezTo>
                    <a:pt x="235" y="247"/>
                    <a:pt x="235" y="248"/>
                    <a:pt x="235" y="249"/>
                  </a:cubicBezTo>
                  <a:cubicBezTo>
                    <a:pt x="230" y="243"/>
                    <a:pt x="224" y="236"/>
                    <a:pt x="224" y="234"/>
                  </a:cubicBezTo>
                  <a:cubicBezTo>
                    <a:pt x="224" y="230"/>
                    <a:pt x="216" y="229"/>
                    <a:pt x="211" y="228"/>
                  </a:cubicBezTo>
                  <a:cubicBezTo>
                    <a:pt x="207" y="227"/>
                    <a:pt x="200" y="233"/>
                    <a:pt x="185" y="229"/>
                  </a:cubicBezTo>
                  <a:cubicBezTo>
                    <a:pt x="170" y="225"/>
                    <a:pt x="165" y="214"/>
                    <a:pt x="160" y="209"/>
                  </a:cubicBezTo>
                  <a:cubicBezTo>
                    <a:pt x="156" y="205"/>
                    <a:pt x="133" y="198"/>
                    <a:pt x="122" y="192"/>
                  </a:cubicBezTo>
                  <a:cubicBezTo>
                    <a:pt x="114" y="188"/>
                    <a:pt x="106" y="188"/>
                    <a:pt x="106" y="188"/>
                  </a:cubicBezTo>
                  <a:cubicBezTo>
                    <a:pt x="103" y="187"/>
                    <a:pt x="75" y="159"/>
                    <a:pt x="62" y="149"/>
                  </a:cubicBezTo>
                  <a:cubicBezTo>
                    <a:pt x="52" y="142"/>
                    <a:pt x="54" y="135"/>
                    <a:pt x="53" y="129"/>
                  </a:cubicBezTo>
                  <a:cubicBezTo>
                    <a:pt x="53" y="125"/>
                    <a:pt x="52" y="115"/>
                    <a:pt x="53" y="104"/>
                  </a:cubicBezTo>
                  <a:cubicBezTo>
                    <a:pt x="47" y="113"/>
                    <a:pt x="48" y="137"/>
                    <a:pt x="47" y="138"/>
                  </a:cubicBezTo>
                  <a:cubicBezTo>
                    <a:pt x="42" y="144"/>
                    <a:pt x="6" y="125"/>
                    <a:pt x="5" y="126"/>
                  </a:cubicBezTo>
                  <a:cubicBezTo>
                    <a:pt x="0" y="130"/>
                    <a:pt x="24" y="141"/>
                    <a:pt x="24" y="141"/>
                  </a:cubicBezTo>
                  <a:cubicBezTo>
                    <a:pt x="24" y="141"/>
                    <a:pt x="45" y="147"/>
                    <a:pt x="48" y="147"/>
                  </a:cubicBezTo>
                  <a:cubicBezTo>
                    <a:pt x="57" y="148"/>
                    <a:pt x="78" y="179"/>
                    <a:pt x="88" y="184"/>
                  </a:cubicBezTo>
                  <a:cubicBezTo>
                    <a:pt x="97" y="189"/>
                    <a:pt x="92" y="191"/>
                    <a:pt x="92" y="191"/>
                  </a:cubicBezTo>
                  <a:cubicBezTo>
                    <a:pt x="88" y="192"/>
                    <a:pt x="82" y="189"/>
                    <a:pt x="75" y="190"/>
                  </a:cubicBezTo>
                  <a:cubicBezTo>
                    <a:pt x="69" y="190"/>
                    <a:pt x="44" y="186"/>
                    <a:pt x="38" y="184"/>
                  </a:cubicBezTo>
                  <a:cubicBezTo>
                    <a:pt x="32" y="183"/>
                    <a:pt x="16" y="159"/>
                    <a:pt x="16" y="159"/>
                  </a:cubicBezTo>
                  <a:cubicBezTo>
                    <a:pt x="7" y="144"/>
                    <a:pt x="0" y="139"/>
                    <a:pt x="0" y="139"/>
                  </a:cubicBezTo>
                  <a:cubicBezTo>
                    <a:pt x="0" y="139"/>
                    <a:pt x="7" y="155"/>
                    <a:pt x="9" y="158"/>
                  </a:cubicBezTo>
                  <a:cubicBezTo>
                    <a:pt x="14" y="164"/>
                    <a:pt x="28" y="186"/>
                    <a:pt x="30" y="188"/>
                  </a:cubicBezTo>
                  <a:cubicBezTo>
                    <a:pt x="32" y="189"/>
                    <a:pt x="35" y="194"/>
                    <a:pt x="41" y="198"/>
                  </a:cubicBezTo>
                  <a:cubicBezTo>
                    <a:pt x="46" y="200"/>
                    <a:pt x="63" y="201"/>
                    <a:pt x="72" y="203"/>
                  </a:cubicBezTo>
                  <a:cubicBezTo>
                    <a:pt x="82" y="205"/>
                    <a:pt x="96" y="204"/>
                    <a:pt x="105" y="201"/>
                  </a:cubicBezTo>
                  <a:cubicBezTo>
                    <a:pt x="114" y="199"/>
                    <a:pt x="145" y="216"/>
                    <a:pt x="156" y="222"/>
                  </a:cubicBezTo>
                  <a:cubicBezTo>
                    <a:pt x="172" y="236"/>
                    <a:pt x="181" y="247"/>
                    <a:pt x="194" y="248"/>
                  </a:cubicBezTo>
                  <a:cubicBezTo>
                    <a:pt x="207" y="249"/>
                    <a:pt x="204" y="250"/>
                    <a:pt x="207" y="252"/>
                  </a:cubicBezTo>
                  <a:cubicBezTo>
                    <a:pt x="210" y="254"/>
                    <a:pt x="208" y="260"/>
                    <a:pt x="219" y="267"/>
                  </a:cubicBezTo>
                  <a:cubicBezTo>
                    <a:pt x="224" y="271"/>
                    <a:pt x="227" y="276"/>
                    <a:pt x="230" y="281"/>
                  </a:cubicBezTo>
                  <a:cubicBezTo>
                    <a:pt x="231" y="289"/>
                    <a:pt x="233" y="297"/>
                    <a:pt x="233" y="300"/>
                  </a:cubicBezTo>
                  <a:cubicBezTo>
                    <a:pt x="233" y="302"/>
                    <a:pt x="232" y="330"/>
                    <a:pt x="229" y="346"/>
                  </a:cubicBezTo>
                  <a:cubicBezTo>
                    <a:pt x="226" y="356"/>
                    <a:pt x="218" y="361"/>
                    <a:pt x="200" y="372"/>
                  </a:cubicBezTo>
                  <a:cubicBezTo>
                    <a:pt x="200" y="372"/>
                    <a:pt x="199" y="371"/>
                    <a:pt x="199" y="370"/>
                  </a:cubicBezTo>
                  <a:cubicBezTo>
                    <a:pt x="199" y="371"/>
                    <a:pt x="199" y="372"/>
                    <a:pt x="199" y="373"/>
                  </a:cubicBezTo>
                  <a:cubicBezTo>
                    <a:pt x="198" y="374"/>
                    <a:pt x="197" y="374"/>
                    <a:pt x="196" y="375"/>
                  </a:cubicBezTo>
                  <a:cubicBezTo>
                    <a:pt x="191" y="370"/>
                    <a:pt x="182" y="369"/>
                    <a:pt x="175" y="368"/>
                  </a:cubicBezTo>
                  <a:cubicBezTo>
                    <a:pt x="181" y="370"/>
                    <a:pt x="189" y="372"/>
                    <a:pt x="191" y="377"/>
                  </a:cubicBezTo>
                  <a:cubicBezTo>
                    <a:pt x="190" y="377"/>
                    <a:pt x="189" y="378"/>
                    <a:pt x="188" y="378"/>
                  </a:cubicBezTo>
                  <a:cubicBezTo>
                    <a:pt x="183" y="377"/>
                    <a:pt x="177" y="377"/>
                    <a:pt x="172" y="377"/>
                  </a:cubicBezTo>
                  <a:cubicBezTo>
                    <a:pt x="174" y="377"/>
                    <a:pt x="176" y="379"/>
                    <a:pt x="178" y="379"/>
                  </a:cubicBezTo>
                  <a:cubicBezTo>
                    <a:pt x="174" y="380"/>
                    <a:pt x="170" y="378"/>
                    <a:pt x="165" y="379"/>
                  </a:cubicBezTo>
                  <a:cubicBezTo>
                    <a:pt x="167" y="379"/>
                    <a:pt x="168" y="382"/>
                    <a:pt x="170" y="382"/>
                  </a:cubicBezTo>
                  <a:cubicBezTo>
                    <a:pt x="159" y="385"/>
                    <a:pt x="152" y="382"/>
                    <a:pt x="144" y="384"/>
                  </a:cubicBezTo>
                  <a:cubicBezTo>
                    <a:pt x="148" y="383"/>
                    <a:pt x="153" y="384"/>
                    <a:pt x="156" y="387"/>
                  </a:cubicBezTo>
                  <a:cubicBezTo>
                    <a:pt x="151" y="389"/>
                    <a:pt x="145" y="388"/>
                    <a:pt x="140" y="390"/>
                  </a:cubicBezTo>
                  <a:cubicBezTo>
                    <a:pt x="141" y="389"/>
                    <a:pt x="147" y="393"/>
                    <a:pt x="149" y="393"/>
                  </a:cubicBezTo>
                  <a:cubicBezTo>
                    <a:pt x="144" y="396"/>
                    <a:pt x="137" y="397"/>
                    <a:pt x="132" y="397"/>
                  </a:cubicBezTo>
                  <a:cubicBezTo>
                    <a:pt x="141" y="402"/>
                    <a:pt x="151" y="397"/>
                    <a:pt x="161" y="396"/>
                  </a:cubicBezTo>
                  <a:cubicBezTo>
                    <a:pt x="158" y="396"/>
                    <a:pt x="153" y="402"/>
                    <a:pt x="151" y="404"/>
                  </a:cubicBezTo>
                  <a:cubicBezTo>
                    <a:pt x="156" y="403"/>
                    <a:pt x="160" y="401"/>
                    <a:pt x="166" y="401"/>
                  </a:cubicBezTo>
                  <a:cubicBezTo>
                    <a:pt x="165" y="402"/>
                    <a:pt x="164" y="403"/>
                    <a:pt x="163" y="404"/>
                  </a:cubicBezTo>
                  <a:cubicBezTo>
                    <a:pt x="166" y="402"/>
                    <a:pt x="169" y="401"/>
                    <a:pt x="173" y="401"/>
                  </a:cubicBezTo>
                  <a:cubicBezTo>
                    <a:pt x="172" y="402"/>
                    <a:pt x="172" y="403"/>
                    <a:pt x="171" y="403"/>
                  </a:cubicBezTo>
                  <a:cubicBezTo>
                    <a:pt x="177" y="402"/>
                    <a:pt x="183" y="400"/>
                    <a:pt x="188" y="400"/>
                  </a:cubicBezTo>
                  <a:cubicBezTo>
                    <a:pt x="185" y="404"/>
                    <a:pt x="184" y="406"/>
                    <a:pt x="185" y="410"/>
                  </a:cubicBezTo>
                  <a:cubicBezTo>
                    <a:pt x="187" y="408"/>
                    <a:pt x="190" y="407"/>
                    <a:pt x="193" y="405"/>
                  </a:cubicBezTo>
                  <a:cubicBezTo>
                    <a:pt x="193" y="408"/>
                    <a:pt x="195" y="411"/>
                    <a:pt x="195" y="413"/>
                  </a:cubicBezTo>
                  <a:cubicBezTo>
                    <a:pt x="201" y="410"/>
                    <a:pt x="213" y="413"/>
                    <a:pt x="211" y="405"/>
                  </a:cubicBezTo>
                  <a:cubicBezTo>
                    <a:pt x="219" y="403"/>
                    <a:pt x="225" y="408"/>
                    <a:pt x="232" y="410"/>
                  </a:cubicBezTo>
                  <a:cubicBezTo>
                    <a:pt x="242" y="412"/>
                    <a:pt x="243" y="410"/>
                    <a:pt x="251" y="407"/>
                  </a:cubicBezTo>
                  <a:cubicBezTo>
                    <a:pt x="260" y="404"/>
                    <a:pt x="259" y="402"/>
                    <a:pt x="269" y="403"/>
                  </a:cubicBezTo>
                  <a:cubicBezTo>
                    <a:pt x="277" y="404"/>
                    <a:pt x="287" y="408"/>
                    <a:pt x="295" y="408"/>
                  </a:cubicBezTo>
                  <a:cubicBezTo>
                    <a:pt x="292" y="407"/>
                    <a:pt x="290" y="403"/>
                    <a:pt x="288" y="402"/>
                  </a:cubicBezTo>
                  <a:cubicBezTo>
                    <a:pt x="299" y="402"/>
                    <a:pt x="308" y="408"/>
                    <a:pt x="319" y="409"/>
                  </a:cubicBezTo>
                  <a:cubicBezTo>
                    <a:pt x="318" y="409"/>
                    <a:pt x="326" y="403"/>
                    <a:pt x="328" y="403"/>
                  </a:cubicBezTo>
                  <a:cubicBezTo>
                    <a:pt x="333" y="403"/>
                    <a:pt x="338" y="404"/>
                    <a:pt x="342" y="404"/>
                  </a:cubicBezTo>
                  <a:cubicBezTo>
                    <a:pt x="342" y="403"/>
                    <a:pt x="343" y="401"/>
                    <a:pt x="343" y="400"/>
                  </a:cubicBezTo>
                  <a:cubicBezTo>
                    <a:pt x="343" y="400"/>
                    <a:pt x="351" y="402"/>
                    <a:pt x="350" y="402"/>
                  </a:cubicBezTo>
                  <a:cubicBezTo>
                    <a:pt x="350" y="402"/>
                    <a:pt x="350" y="401"/>
                    <a:pt x="350" y="401"/>
                  </a:cubicBezTo>
                  <a:cubicBezTo>
                    <a:pt x="352" y="401"/>
                    <a:pt x="354" y="402"/>
                    <a:pt x="356" y="401"/>
                  </a:cubicBezTo>
                  <a:cubicBezTo>
                    <a:pt x="357" y="401"/>
                    <a:pt x="356" y="400"/>
                    <a:pt x="356" y="400"/>
                  </a:cubicBezTo>
                  <a:cubicBezTo>
                    <a:pt x="361" y="400"/>
                    <a:pt x="365" y="402"/>
                    <a:pt x="369" y="401"/>
                  </a:cubicBezTo>
                  <a:cubicBezTo>
                    <a:pt x="361" y="397"/>
                    <a:pt x="353" y="395"/>
                    <a:pt x="345" y="392"/>
                  </a:cubicBezTo>
                  <a:cubicBezTo>
                    <a:pt x="336" y="387"/>
                    <a:pt x="318" y="384"/>
                    <a:pt x="300" y="370"/>
                  </a:cubicBezTo>
                  <a:cubicBezTo>
                    <a:pt x="282" y="357"/>
                    <a:pt x="282" y="327"/>
                    <a:pt x="282" y="327"/>
                  </a:cubicBezTo>
                  <a:cubicBezTo>
                    <a:pt x="282" y="317"/>
                    <a:pt x="281" y="296"/>
                    <a:pt x="283" y="286"/>
                  </a:cubicBezTo>
                  <a:cubicBezTo>
                    <a:pt x="285" y="274"/>
                    <a:pt x="287" y="249"/>
                    <a:pt x="288" y="241"/>
                  </a:cubicBezTo>
                  <a:cubicBezTo>
                    <a:pt x="289" y="233"/>
                    <a:pt x="296" y="230"/>
                    <a:pt x="299" y="225"/>
                  </a:cubicBezTo>
                  <a:cubicBezTo>
                    <a:pt x="314" y="210"/>
                    <a:pt x="362" y="214"/>
                    <a:pt x="373" y="209"/>
                  </a:cubicBezTo>
                  <a:cubicBezTo>
                    <a:pt x="385" y="203"/>
                    <a:pt x="398" y="188"/>
                    <a:pt x="398" y="187"/>
                  </a:cubicBezTo>
                  <a:cubicBezTo>
                    <a:pt x="390" y="190"/>
                    <a:pt x="384" y="199"/>
                    <a:pt x="376" y="201"/>
                  </a:cubicBezTo>
                  <a:cubicBezTo>
                    <a:pt x="359" y="206"/>
                    <a:pt x="343" y="204"/>
                    <a:pt x="333" y="203"/>
                  </a:cubicBezTo>
                  <a:cubicBezTo>
                    <a:pt x="337" y="199"/>
                    <a:pt x="342" y="197"/>
                    <a:pt x="345" y="195"/>
                  </a:cubicBezTo>
                  <a:cubicBezTo>
                    <a:pt x="351" y="191"/>
                    <a:pt x="361" y="184"/>
                    <a:pt x="367" y="178"/>
                  </a:cubicBezTo>
                  <a:cubicBezTo>
                    <a:pt x="370" y="176"/>
                    <a:pt x="374" y="175"/>
                    <a:pt x="378" y="175"/>
                  </a:cubicBezTo>
                  <a:cubicBezTo>
                    <a:pt x="393" y="174"/>
                    <a:pt x="398" y="180"/>
                    <a:pt x="401" y="173"/>
                  </a:cubicBezTo>
                  <a:cubicBezTo>
                    <a:pt x="405" y="167"/>
                    <a:pt x="410" y="160"/>
                    <a:pt x="424" y="160"/>
                  </a:cubicBezTo>
                  <a:cubicBezTo>
                    <a:pt x="437" y="161"/>
                    <a:pt x="481" y="138"/>
                    <a:pt x="491" y="137"/>
                  </a:cubicBezTo>
                  <a:cubicBezTo>
                    <a:pt x="498" y="137"/>
                    <a:pt x="505" y="133"/>
                    <a:pt x="510" y="129"/>
                  </a:cubicBezTo>
                  <a:cubicBezTo>
                    <a:pt x="511" y="132"/>
                    <a:pt x="554" y="84"/>
                    <a:pt x="542" y="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TextBox 4"/>
            <p:cNvSpPr txBox="1"/>
            <p:nvPr/>
          </p:nvSpPr>
          <p:spPr>
            <a:xfrm>
              <a:off x="6015048" y="5754676"/>
              <a:ext cx="1291054" cy="808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Dlib</a:t>
              </a:r>
              <a:endParaRPr lang="id-ID" sz="3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7" name="Oval 7"/>
            <p:cNvSpPr/>
            <p:nvPr/>
          </p:nvSpPr>
          <p:spPr>
            <a:xfrm>
              <a:off x="2287361" y="1888910"/>
              <a:ext cx="1650628" cy="16506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59" name="Oval 9"/>
            <p:cNvSpPr/>
            <p:nvPr/>
          </p:nvSpPr>
          <p:spPr>
            <a:xfrm>
              <a:off x="3687206" y="905509"/>
              <a:ext cx="1532752" cy="153275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61" name="Oval 11"/>
            <p:cNvSpPr/>
            <p:nvPr/>
          </p:nvSpPr>
          <p:spPr>
            <a:xfrm>
              <a:off x="8045619" y="3264491"/>
              <a:ext cx="1660108" cy="166010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62" name="TextBox 12"/>
            <p:cNvSpPr txBox="1"/>
            <p:nvPr/>
          </p:nvSpPr>
          <p:spPr>
            <a:xfrm>
              <a:off x="8343829" y="3847444"/>
              <a:ext cx="1102849" cy="4621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  <a:latin typeface="+mj-lt"/>
                </a:rPr>
                <a:t>Graphical UI</a:t>
              </a:r>
              <a:endParaRPr lang="id-ID" dirty="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163" name="Oval 13"/>
            <p:cNvSpPr/>
            <p:nvPr/>
          </p:nvSpPr>
          <p:spPr>
            <a:xfrm>
              <a:off x="9426468" y="1533323"/>
              <a:ext cx="1941594" cy="195056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64" name="TextBox 14"/>
            <p:cNvSpPr txBox="1"/>
            <p:nvPr/>
          </p:nvSpPr>
          <p:spPr>
            <a:xfrm>
              <a:off x="2560549" y="2493329"/>
              <a:ext cx="1016768" cy="5007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2"/>
                  </a:solidFill>
                  <a:latin typeface="+mj-lt"/>
                </a:rPr>
                <a:t>Threading</a:t>
              </a:r>
              <a:endParaRPr lang="id-ID" sz="2000" dirty="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158" name="TextBox 8"/>
            <p:cNvSpPr txBox="1"/>
            <p:nvPr/>
          </p:nvSpPr>
          <p:spPr>
            <a:xfrm>
              <a:off x="9493664" y="2274845"/>
              <a:ext cx="1807201" cy="4621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  <a:latin typeface="+mj-lt"/>
                </a:rPr>
                <a:t>Machine Learning</a:t>
              </a:r>
              <a:endParaRPr lang="id-ID" dirty="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165" name="Oval 15"/>
            <p:cNvSpPr/>
            <p:nvPr/>
          </p:nvSpPr>
          <p:spPr>
            <a:xfrm>
              <a:off x="5627069" y="585624"/>
              <a:ext cx="1616695" cy="16040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66" name="TextBox 16"/>
            <p:cNvSpPr txBox="1"/>
            <p:nvPr/>
          </p:nvSpPr>
          <p:spPr>
            <a:xfrm>
              <a:off x="5728151" y="1141138"/>
              <a:ext cx="1497245" cy="4621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  <a:latin typeface="+mj-lt"/>
                </a:rPr>
                <a:t>Image Processing</a:t>
              </a:r>
              <a:endParaRPr lang="id-ID" dirty="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167" name="Oval 17"/>
            <p:cNvSpPr/>
            <p:nvPr/>
          </p:nvSpPr>
          <p:spPr>
            <a:xfrm>
              <a:off x="7635708" y="719509"/>
              <a:ext cx="1709630" cy="17047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68" name="TextBox 18"/>
            <p:cNvSpPr txBox="1"/>
            <p:nvPr/>
          </p:nvSpPr>
          <p:spPr>
            <a:xfrm>
              <a:off x="3917436" y="1455968"/>
              <a:ext cx="1055998" cy="4621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  <a:latin typeface="+mj-lt"/>
                </a:rPr>
                <a:t>Networking</a:t>
              </a:r>
              <a:endParaRPr lang="id-ID" dirty="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160" name="TextBox 10"/>
            <p:cNvSpPr txBox="1"/>
            <p:nvPr/>
          </p:nvSpPr>
          <p:spPr>
            <a:xfrm>
              <a:off x="7616401" y="1390557"/>
              <a:ext cx="1773752" cy="4236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2"/>
                  </a:solidFill>
                  <a:latin typeface="+mj-lt"/>
                </a:rPr>
                <a:t>Numerical Algorithms</a:t>
              </a:r>
              <a:endParaRPr lang="id-ID" sz="1600" dirty="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169" name="Oval 19"/>
            <p:cNvSpPr/>
            <p:nvPr/>
          </p:nvSpPr>
          <p:spPr>
            <a:xfrm>
              <a:off x="7325104" y="3056212"/>
              <a:ext cx="536812" cy="53681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0" name="Oval 20"/>
            <p:cNvSpPr/>
            <p:nvPr/>
          </p:nvSpPr>
          <p:spPr>
            <a:xfrm>
              <a:off x="8218046" y="2619258"/>
              <a:ext cx="413613" cy="4136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1" name="Oval 21"/>
            <p:cNvSpPr/>
            <p:nvPr/>
          </p:nvSpPr>
          <p:spPr>
            <a:xfrm>
              <a:off x="6971433" y="2045847"/>
              <a:ext cx="678575" cy="6785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2" name="Oval 22"/>
            <p:cNvSpPr/>
            <p:nvPr/>
          </p:nvSpPr>
          <p:spPr>
            <a:xfrm>
              <a:off x="9705727" y="1246176"/>
              <a:ext cx="320617" cy="32061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3" name="Oval 23"/>
            <p:cNvSpPr/>
            <p:nvPr/>
          </p:nvSpPr>
          <p:spPr>
            <a:xfrm>
              <a:off x="7760502" y="2194308"/>
              <a:ext cx="188387" cy="18838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4" name="Oval 24"/>
            <p:cNvSpPr/>
            <p:nvPr/>
          </p:nvSpPr>
          <p:spPr>
            <a:xfrm flipH="1">
              <a:off x="7023272" y="3483890"/>
              <a:ext cx="265881" cy="26588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5" name="Oval 25"/>
            <p:cNvSpPr/>
            <p:nvPr/>
          </p:nvSpPr>
          <p:spPr>
            <a:xfrm flipH="1">
              <a:off x="6999871" y="2755809"/>
              <a:ext cx="219399" cy="21939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6" name="Oval 26"/>
            <p:cNvSpPr/>
            <p:nvPr/>
          </p:nvSpPr>
          <p:spPr>
            <a:xfrm>
              <a:off x="4809466" y="3194398"/>
              <a:ext cx="456928" cy="4569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7" name="Oval 27"/>
            <p:cNvSpPr/>
            <p:nvPr/>
          </p:nvSpPr>
          <p:spPr>
            <a:xfrm>
              <a:off x="5335355" y="3500432"/>
              <a:ext cx="440743" cy="44074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8" name="Oval 28"/>
            <p:cNvSpPr/>
            <p:nvPr/>
          </p:nvSpPr>
          <p:spPr>
            <a:xfrm>
              <a:off x="4469536" y="3931492"/>
              <a:ext cx="456928" cy="4569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79" name="Oval 29"/>
            <p:cNvSpPr/>
            <p:nvPr/>
          </p:nvSpPr>
          <p:spPr>
            <a:xfrm flipH="1">
              <a:off x="5712613" y="3881904"/>
              <a:ext cx="265881" cy="26588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0" name="Oval 30"/>
            <p:cNvSpPr/>
            <p:nvPr/>
          </p:nvSpPr>
          <p:spPr>
            <a:xfrm>
              <a:off x="4728576" y="2658401"/>
              <a:ext cx="452688" cy="45268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1" name="Oval 31"/>
            <p:cNvSpPr/>
            <p:nvPr/>
          </p:nvSpPr>
          <p:spPr>
            <a:xfrm>
              <a:off x="5251298" y="1106302"/>
              <a:ext cx="452688" cy="4526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2" name="Oval 32"/>
            <p:cNvSpPr/>
            <p:nvPr/>
          </p:nvSpPr>
          <p:spPr>
            <a:xfrm flipH="1">
              <a:off x="5282991" y="3264491"/>
              <a:ext cx="219399" cy="2193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3" name="Oval 33"/>
            <p:cNvSpPr/>
            <p:nvPr/>
          </p:nvSpPr>
          <p:spPr>
            <a:xfrm flipH="1">
              <a:off x="7981522" y="2972171"/>
              <a:ext cx="219399" cy="21939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4" name="Oval 34"/>
            <p:cNvSpPr/>
            <p:nvPr/>
          </p:nvSpPr>
          <p:spPr>
            <a:xfrm flipH="1">
              <a:off x="6465570" y="3457796"/>
              <a:ext cx="219399" cy="21939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5" name="Oval 35"/>
            <p:cNvSpPr/>
            <p:nvPr/>
          </p:nvSpPr>
          <p:spPr>
            <a:xfrm>
              <a:off x="4551452" y="3103811"/>
              <a:ext cx="249715" cy="24971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6" name="Oval 36"/>
            <p:cNvSpPr/>
            <p:nvPr/>
          </p:nvSpPr>
          <p:spPr>
            <a:xfrm flipH="1">
              <a:off x="7722877" y="2840917"/>
              <a:ext cx="205554" cy="20555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7" name="Oval 37"/>
            <p:cNvSpPr/>
            <p:nvPr/>
          </p:nvSpPr>
          <p:spPr>
            <a:xfrm>
              <a:off x="6422497" y="3039754"/>
              <a:ext cx="289164" cy="2891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8" name="Oval 38"/>
            <p:cNvSpPr/>
            <p:nvPr/>
          </p:nvSpPr>
          <p:spPr>
            <a:xfrm>
              <a:off x="6400854" y="2840917"/>
              <a:ext cx="131254" cy="13125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89" name="Oval 39"/>
            <p:cNvSpPr/>
            <p:nvPr/>
          </p:nvSpPr>
          <p:spPr>
            <a:xfrm>
              <a:off x="6502618" y="2597761"/>
              <a:ext cx="201090" cy="20109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0" name="Oval 40"/>
            <p:cNvSpPr/>
            <p:nvPr/>
          </p:nvSpPr>
          <p:spPr>
            <a:xfrm>
              <a:off x="4106149" y="2605778"/>
              <a:ext cx="526060" cy="5260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1" name="Oval 41"/>
            <p:cNvSpPr/>
            <p:nvPr/>
          </p:nvSpPr>
          <p:spPr>
            <a:xfrm>
              <a:off x="4563498" y="2450878"/>
              <a:ext cx="201090" cy="2010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2" name="Oval 42"/>
            <p:cNvSpPr/>
            <p:nvPr/>
          </p:nvSpPr>
          <p:spPr>
            <a:xfrm flipH="1">
              <a:off x="5879837" y="3088178"/>
              <a:ext cx="147170" cy="14717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3" name="Oval 43"/>
            <p:cNvSpPr/>
            <p:nvPr/>
          </p:nvSpPr>
          <p:spPr>
            <a:xfrm>
              <a:off x="5696703" y="2770142"/>
              <a:ext cx="249715" cy="24971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4" name="Oval 44"/>
            <p:cNvSpPr/>
            <p:nvPr/>
          </p:nvSpPr>
          <p:spPr>
            <a:xfrm flipH="1">
              <a:off x="4984337" y="4110705"/>
              <a:ext cx="156954" cy="15695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5" name="Oval 45"/>
            <p:cNvSpPr/>
            <p:nvPr/>
          </p:nvSpPr>
          <p:spPr>
            <a:xfrm>
              <a:off x="7270809" y="1618065"/>
              <a:ext cx="322701" cy="32270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6" name="Oval 46"/>
            <p:cNvSpPr/>
            <p:nvPr/>
          </p:nvSpPr>
          <p:spPr>
            <a:xfrm>
              <a:off x="5716706" y="2605778"/>
              <a:ext cx="131254" cy="131254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7" name="Oval 47"/>
            <p:cNvSpPr/>
            <p:nvPr/>
          </p:nvSpPr>
          <p:spPr>
            <a:xfrm>
              <a:off x="5461151" y="2476277"/>
              <a:ext cx="208608" cy="208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8" name="Oval 48"/>
            <p:cNvSpPr/>
            <p:nvPr/>
          </p:nvSpPr>
          <p:spPr>
            <a:xfrm>
              <a:off x="5430868" y="2154874"/>
              <a:ext cx="249715" cy="24971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199" name="Oval 49"/>
            <p:cNvSpPr/>
            <p:nvPr/>
          </p:nvSpPr>
          <p:spPr>
            <a:xfrm>
              <a:off x="6051887" y="2438261"/>
              <a:ext cx="156614" cy="15661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200" name="Oval 50"/>
            <p:cNvSpPr/>
            <p:nvPr/>
          </p:nvSpPr>
          <p:spPr>
            <a:xfrm>
              <a:off x="6429467" y="2388652"/>
              <a:ext cx="158891" cy="15889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  <p:sp>
          <p:nvSpPr>
            <p:cNvPr id="201" name="Oval 51"/>
            <p:cNvSpPr/>
            <p:nvPr/>
          </p:nvSpPr>
          <p:spPr>
            <a:xfrm>
              <a:off x="8864034" y="2590074"/>
              <a:ext cx="199451" cy="19945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5690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266B01-9E71-4282-BDE0-8CBE5B0AF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376" y="2955925"/>
            <a:ext cx="11464636" cy="1325563"/>
          </a:xfrm>
        </p:spPr>
        <p:txBody>
          <a:bodyPr/>
          <a:lstStyle/>
          <a:p>
            <a:r>
              <a:rPr lang="en-GB" b="1" dirty="0"/>
              <a:t>Using </a:t>
            </a:r>
            <a:r>
              <a:rPr lang="en-GB" b="1" dirty="0" err="1">
                <a:solidFill>
                  <a:srgbClr val="FF0000"/>
                </a:solidFill>
              </a:rPr>
              <a:t>dlib.correlation_tracker</a:t>
            </a:r>
            <a:r>
              <a:rPr lang="en-GB" b="1" dirty="0">
                <a:solidFill>
                  <a:srgbClr val="FF0000"/>
                </a:solidFill>
              </a:rPr>
              <a:t>() </a:t>
            </a:r>
            <a:r>
              <a:rPr lang="en-GB" b="1" dirty="0"/>
              <a:t>to create a tracker</a:t>
            </a:r>
          </a:p>
        </p:txBody>
      </p:sp>
    </p:spTree>
    <p:extLst>
      <p:ext uri="{BB962C8B-B14F-4D97-AF65-F5344CB8AC3E}">
        <p14:creationId xmlns:p14="http://schemas.microsoft.com/office/powerpoint/2010/main" val="2259660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389B-BED7-454C-9A26-CE45207243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9417" y="2913856"/>
            <a:ext cx="4210050" cy="1030287"/>
          </a:xfrm>
        </p:spPr>
        <p:txBody>
          <a:bodyPr>
            <a:normAutofit/>
          </a:bodyPr>
          <a:lstStyle/>
          <a:p>
            <a:r>
              <a:rPr lang="en-GB" sz="6000" b="1" dirty="0"/>
              <a:t>Pseudocode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782959-B09D-4A16-957D-EA07B2A3D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7989" y="2073683"/>
            <a:ext cx="5412377" cy="3321277"/>
          </a:xfrm>
        </p:spPr>
        <p:txBody>
          <a:bodyPr>
            <a:normAutofit/>
          </a:bodyPr>
          <a:lstStyle/>
          <a:p>
            <a:pPr algn="l"/>
            <a:r>
              <a:rPr lang="en-GB" sz="2800" dirty="0"/>
              <a:t>If tracker is not tracking:</a:t>
            </a:r>
          </a:p>
          <a:p>
            <a:pPr algn="l"/>
            <a:r>
              <a:rPr lang="en-GB" sz="1000" dirty="0"/>
              <a:t>• • • • </a:t>
            </a:r>
            <a:r>
              <a:rPr lang="en-GB" sz="2800" dirty="0"/>
              <a:t>create one and get the max area</a:t>
            </a:r>
          </a:p>
          <a:p>
            <a:pPr algn="l"/>
            <a:r>
              <a:rPr lang="en-GB" sz="2800" dirty="0"/>
              <a:t>else (tracker is on):</a:t>
            </a:r>
          </a:p>
          <a:p>
            <a:pPr algn="l"/>
            <a:r>
              <a:rPr lang="en-GB" sz="1000" dirty="0">
                <a:solidFill>
                  <a:prstClr val="black"/>
                </a:solidFill>
              </a:rPr>
              <a:t>• • • • </a:t>
            </a:r>
            <a:r>
              <a:rPr lang="en-GB" sz="2800" dirty="0"/>
              <a:t>update the tracker</a:t>
            </a:r>
          </a:p>
          <a:p>
            <a:pPr algn="l"/>
            <a:r>
              <a:rPr lang="en-GB" sz="1000" dirty="0">
                <a:solidFill>
                  <a:prstClr val="black"/>
                </a:solidFill>
              </a:rPr>
              <a:t>• • • • </a:t>
            </a:r>
            <a:r>
              <a:rPr lang="en-GB" sz="2800" dirty="0"/>
              <a:t>If the quality of update is good:</a:t>
            </a:r>
          </a:p>
          <a:p>
            <a:pPr algn="l"/>
            <a:r>
              <a:rPr lang="en-GB" sz="1000" dirty="0">
                <a:solidFill>
                  <a:prstClr val="black"/>
                </a:solidFill>
              </a:rPr>
              <a:t>• • • • • • • • </a:t>
            </a:r>
            <a:r>
              <a:rPr lang="en-GB" sz="2800" dirty="0"/>
              <a:t>output the tracker position</a:t>
            </a:r>
          </a:p>
        </p:txBody>
      </p:sp>
    </p:spTree>
    <p:extLst>
      <p:ext uri="{BB962C8B-B14F-4D97-AF65-F5344CB8AC3E}">
        <p14:creationId xmlns:p14="http://schemas.microsoft.com/office/powerpoint/2010/main" val="600139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otched Right Arrow 2"/>
          <p:cNvSpPr/>
          <p:nvPr/>
        </p:nvSpPr>
        <p:spPr>
          <a:xfrm>
            <a:off x="2828666" y="2806296"/>
            <a:ext cx="6534668" cy="124540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425840" y="2850037"/>
            <a:ext cx="6937494" cy="100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b="1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Pygame</a:t>
            </a:r>
            <a:r>
              <a:rPr 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module</a:t>
            </a:r>
          </a:p>
        </p:txBody>
      </p:sp>
    </p:spTree>
    <p:extLst>
      <p:ext uri="{BB962C8B-B14F-4D97-AF65-F5344CB8AC3E}">
        <p14:creationId xmlns:p14="http://schemas.microsoft.com/office/powerpoint/2010/main" val="126834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otched Right Arrow 2"/>
          <p:cNvSpPr/>
          <p:nvPr/>
        </p:nvSpPr>
        <p:spPr>
          <a:xfrm>
            <a:off x="740338" y="443745"/>
            <a:ext cx="6034535" cy="1044429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16042" y="323561"/>
            <a:ext cx="6175707" cy="100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Game UI and notice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084" y="1608358"/>
            <a:ext cx="3659013" cy="5077352"/>
          </a:xfrm>
          <a:prstGeom prst="rect">
            <a:avLst/>
          </a:prstGeom>
        </p:spPr>
      </p:pic>
      <p:pic>
        <p:nvPicPr>
          <p:cNvPr id="6" name="Picture 5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48C5DC04-DC8E-4AD6-A986-8AF242531A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631" y="1608358"/>
            <a:ext cx="3630985" cy="50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7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otched Right Arrow 2"/>
          <p:cNvSpPr/>
          <p:nvPr/>
        </p:nvSpPr>
        <p:spPr>
          <a:xfrm>
            <a:off x="2983192" y="2926040"/>
            <a:ext cx="6534668" cy="124540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492357" y="2937560"/>
            <a:ext cx="4307753" cy="100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Let’s play</a:t>
            </a:r>
          </a:p>
        </p:txBody>
      </p:sp>
    </p:spTree>
    <p:extLst>
      <p:ext uri="{BB962C8B-B14F-4D97-AF65-F5344CB8AC3E}">
        <p14:creationId xmlns:p14="http://schemas.microsoft.com/office/powerpoint/2010/main" val="1174748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Content</a:t>
            </a:r>
            <a:endParaRPr lang="en-US" sz="60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>
            <a:off x="4127893" y="1925716"/>
            <a:ext cx="1803580" cy="3925805"/>
          </a:xfrm>
          <a:custGeom>
            <a:avLst/>
            <a:gdLst>
              <a:gd name="T0" fmla="*/ 490 w 490"/>
              <a:gd name="T1" fmla="*/ 166 h 1067"/>
              <a:gd name="T2" fmla="*/ 469 w 490"/>
              <a:gd name="T3" fmla="*/ 0 h 1067"/>
              <a:gd name="T4" fmla="*/ 0 w 490"/>
              <a:gd name="T5" fmla="*/ 531 h 1067"/>
              <a:gd name="T6" fmla="*/ 97 w 490"/>
              <a:gd name="T7" fmla="*/ 839 h 1067"/>
              <a:gd name="T8" fmla="*/ 340 w 490"/>
              <a:gd name="T9" fmla="*/ 1030 h 1067"/>
              <a:gd name="T10" fmla="*/ 331 w 490"/>
              <a:gd name="T11" fmla="*/ 1067 h 1067"/>
              <a:gd name="T12" fmla="*/ 480 w 490"/>
              <a:gd name="T13" fmla="*/ 979 h 1067"/>
              <a:gd name="T14" fmla="*/ 392 w 490"/>
              <a:gd name="T15" fmla="*/ 830 h 1067"/>
              <a:gd name="T16" fmla="*/ 383 w 490"/>
              <a:gd name="T17" fmla="*/ 865 h 1067"/>
              <a:gd name="T18" fmla="*/ 167 w 490"/>
              <a:gd name="T19" fmla="*/ 531 h 1067"/>
              <a:gd name="T20" fmla="*/ 490 w 490"/>
              <a:gd name="T21" fmla="*/ 16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90" h="1067">
                <a:moveTo>
                  <a:pt x="490" y="166"/>
                </a:moveTo>
                <a:cubicBezTo>
                  <a:pt x="469" y="0"/>
                  <a:pt x="469" y="0"/>
                  <a:pt x="469" y="0"/>
                </a:cubicBezTo>
                <a:cubicBezTo>
                  <a:pt x="202" y="33"/>
                  <a:pt x="0" y="261"/>
                  <a:pt x="0" y="531"/>
                </a:cubicBezTo>
                <a:cubicBezTo>
                  <a:pt x="0" y="642"/>
                  <a:pt x="33" y="749"/>
                  <a:pt x="97" y="839"/>
                </a:cubicBezTo>
                <a:cubicBezTo>
                  <a:pt x="158" y="926"/>
                  <a:pt x="242" y="991"/>
                  <a:pt x="340" y="1030"/>
                </a:cubicBezTo>
                <a:cubicBezTo>
                  <a:pt x="331" y="1067"/>
                  <a:pt x="331" y="1067"/>
                  <a:pt x="331" y="1067"/>
                </a:cubicBezTo>
                <a:cubicBezTo>
                  <a:pt x="480" y="979"/>
                  <a:pt x="480" y="979"/>
                  <a:pt x="480" y="979"/>
                </a:cubicBezTo>
                <a:cubicBezTo>
                  <a:pt x="392" y="830"/>
                  <a:pt x="392" y="830"/>
                  <a:pt x="392" y="830"/>
                </a:cubicBezTo>
                <a:cubicBezTo>
                  <a:pt x="383" y="865"/>
                  <a:pt x="383" y="865"/>
                  <a:pt x="383" y="865"/>
                </a:cubicBezTo>
                <a:cubicBezTo>
                  <a:pt x="253" y="806"/>
                  <a:pt x="167" y="675"/>
                  <a:pt x="167" y="531"/>
                </a:cubicBezTo>
                <a:cubicBezTo>
                  <a:pt x="167" y="346"/>
                  <a:pt x="306" y="189"/>
                  <a:pt x="490" y="16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>
            <a:off x="6258447" y="1925716"/>
            <a:ext cx="1805663" cy="3925805"/>
          </a:xfrm>
          <a:custGeom>
            <a:avLst/>
            <a:gdLst>
              <a:gd name="T0" fmla="*/ 393 w 490"/>
              <a:gd name="T1" fmla="*/ 228 h 1067"/>
              <a:gd name="T2" fmla="*/ 149 w 490"/>
              <a:gd name="T3" fmla="*/ 38 h 1067"/>
              <a:gd name="T4" fmla="*/ 159 w 490"/>
              <a:gd name="T5" fmla="*/ 0 h 1067"/>
              <a:gd name="T6" fmla="*/ 10 w 490"/>
              <a:gd name="T7" fmla="*/ 88 h 1067"/>
              <a:gd name="T8" fmla="*/ 98 w 490"/>
              <a:gd name="T9" fmla="*/ 237 h 1067"/>
              <a:gd name="T10" fmla="*/ 107 w 490"/>
              <a:gd name="T11" fmla="*/ 202 h 1067"/>
              <a:gd name="T12" fmla="*/ 323 w 490"/>
              <a:gd name="T13" fmla="*/ 536 h 1067"/>
              <a:gd name="T14" fmla="*/ 0 w 490"/>
              <a:gd name="T15" fmla="*/ 901 h 1067"/>
              <a:gd name="T16" fmla="*/ 20 w 490"/>
              <a:gd name="T17" fmla="*/ 1067 h 1067"/>
              <a:gd name="T18" fmla="*/ 490 w 490"/>
              <a:gd name="T19" fmla="*/ 536 h 1067"/>
              <a:gd name="T20" fmla="*/ 393 w 490"/>
              <a:gd name="T21" fmla="*/ 228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90" h="1067">
                <a:moveTo>
                  <a:pt x="393" y="228"/>
                </a:moveTo>
                <a:cubicBezTo>
                  <a:pt x="331" y="141"/>
                  <a:pt x="248" y="76"/>
                  <a:pt x="149" y="38"/>
                </a:cubicBezTo>
                <a:cubicBezTo>
                  <a:pt x="159" y="0"/>
                  <a:pt x="159" y="0"/>
                  <a:pt x="159" y="0"/>
                </a:cubicBezTo>
                <a:cubicBezTo>
                  <a:pt x="10" y="88"/>
                  <a:pt x="10" y="88"/>
                  <a:pt x="10" y="88"/>
                </a:cubicBezTo>
                <a:cubicBezTo>
                  <a:pt x="98" y="237"/>
                  <a:pt x="98" y="237"/>
                  <a:pt x="98" y="237"/>
                </a:cubicBezTo>
                <a:cubicBezTo>
                  <a:pt x="107" y="202"/>
                  <a:pt x="107" y="202"/>
                  <a:pt x="107" y="202"/>
                </a:cubicBezTo>
                <a:cubicBezTo>
                  <a:pt x="237" y="261"/>
                  <a:pt x="323" y="392"/>
                  <a:pt x="323" y="536"/>
                </a:cubicBezTo>
                <a:cubicBezTo>
                  <a:pt x="323" y="722"/>
                  <a:pt x="184" y="878"/>
                  <a:pt x="0" y="901"/>
                </a:cubicBezTo>
                <a:cubicBezTo>
                  <a:pt x="20" y="1067"/>
                  <a:pt x="20" y="1067"/>
                  <a:pt x="20" y="1067"/>
                </a:cubicBezTo>
                <a:cubicBezTo>
                  <a:pt x="288" y="1035"/>
                  <a:pt x="490" y="806"/>
                  <a:pt x="490" y="536"/>
                </a:cubicBezTo>
                <a:cubicBezTo>
                  <a:pt x="490" y="425"/>
                  <a:pt x="457" y="318"/>
                  <a:pt x="393" y="2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/>
          </a:p>
        </p:txBody>
      </p:sp>
      <p:sp>
        <p:nvSpPr>
          <p:cNvPr id="126" name="TextBox 125"/>
          <p:cNvSpPr txBox="1"/>
          <p:nvPr/>
        </p:nvSpPr>
        <p:spPr>
          <a:xfrm rot="5400000">
            <a:off x="6925138" y="3643921"/>
            <a:ext cx="1142137" cy="489399"/>
          </a:xfrm>
          <a:prstGeom prst="rect">
            <a:avLst/>
          </a:prstGeom>
          <a:noFill/>
        </p:spPr>
        <p:txBody>
          <a:bodyPr wrap="none" rtlCol="0" anchor="ctr">
            <a:prstTxWarp prst="textArchUp">
              <a:avLst/>
            </a:prstTxWarp>
            <a:spAutoFit/>
          </a:bodyPr>
          <a:lstStyle/>
          <a:p>
            <a:pPr algn="ctr"/>
            <a:r>
              <a:rPr lang="zh-TW" altLang="en-US" sz="2000" b="1" dirty="0">
                <a:solidFill>
                  <a:schemeClr val="bg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互動技術</a:t>
            </a:r>
            <a:endParaRPr lang="id-ID" sz="2000" b="1" dirty="0">
              <a:solidFill>
                <a:schemeClr val="bg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7" name="TextBox 126"/>
          <p:cNvSpPr txBox="1"/>
          <p:nvPr/>
        </p:nvSpPr>
        <p:spPr>
          <a:xfrm rot="16200000">
            <a:off x="4185844" y="3643921"/>
            <a:ext cx="1198280" cy="489399"/>
          </a:xfrm>
          <a:prstGeom prst="rect">
            <a:avLst/>
          </a:prstGeom>
          <a:noFill/>
        </p:spPr>
        <p:txBody>
          <a:bodyPr wrap="none" rtlCol="0" anchor="ctr">
            <a:prstTxWarp prst="textArchUp">
              <a:avLst/>
            </a:prstTxWarp>
            <a:spAutoFit/>
          </a:bodyPr>
          <a:lstStyle/>
          <a:p>
            <a:pPr algn="ctr"/>
            <a:r>
              <a:rPr lang="zh-TW" altLang="en-US" sz="2000" b="1" dirty="0">
                <a:solidFill>
                  <a:schemeClr val="bg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視訊分析</a:t>
            </a:r>
            <a:endParaRPr lang="id-ID" sz="2000" b="1" dirty="0">
              <a:solidFill>
                <a:schemeClr val="bg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5240366" y="3034431"/>
            <a:ext cx="1705418" cy="1708374"/>
            <a:chOff x="5629816" y="3317552"/>
            <a:chExt cx="926518" cy="926518"/>
          </a:xfrm>
        </p:grpSpPr>
        <p:sp>
          <p:nvSpPr>
            <p:cNvPr id="59" name="Oval 12"/>
            <p:cNvSpPr>
              <a:spLocks noChangeArrowheads="1"/>
            </p:cNvSpPr>
            <p:nvPr/>
          </p:nvSpPr>
          <p:spPr bwMode="auto">
            <a:xfrm>
              <a:off x="5629816" y="3317552"/>
              <a:ext cx="926518" cy="92651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1"/>
            <p:cNvSpPr>
              <a:spLocks noEditPoints="1"/>
            </p:cNvSpPr>
            <p:nvPr/>
          </p:nvSpPr>
          <p:spPr bwMode="auto">
            <a:xfrm>
              <a:off x="5847673" y="3509115"/>
              <a:ext cx="490805" cy="543392"/>
            </a:xfrm>
            <a:custGeom>
              <a:avLst/>
              <a:gdLst>
                <a:gd name="T0" fmla="*/ 7 w 71"/>
                <a:gd name="T1" fmla="*/ 53 h 76"/>
                <a:gd name="T2" fmla="*/ 6 w 71"/>
                <a:gd name="T3" fmla="*/ 50 h 76"/>
                <a:gd name="T4" fmla="*/ 21 w 71"/>
                <a:gd name="T5" fmla="*/ 13 h 76"/>
                <a:gd name="T6" fmla="*/ 24 w 71"/>
                <a:gd name="T7" fmla="*/ 11 h 76"/>
                <a:gd name="T8" fmla="*/ 17 w 71"/>
                <a:gd name="T9" fmla="*/ 7 h 76"/>
                <a:gd name="T10" fmla="*/ 9 w 71"/>
                <a:gd name="T11" fmla="*/ 33 h 76"/>
                <a:gd name="T12" fmla="*/ 2 w 71"/>
                <a:gd name="T13" fmla="*/ 36 h 76"/>
                <a:gd name="T14" fmla="*/ 35 w 71"/>
                <a:gd name="T15" fmla="*/ 10 h 76"/>
                <a:gd name="T16" fmla="*/ 35 w 71"/>
                <a:gd name="T17" fmla="*/ 0 h 76"/>
                <a:gd name="T18" fmla="*/ 35 w 71"/>
                <a:gd name="T19" fmla="*/ 10 h 76"/>
                <a:gd name="T20" fmla="*/ 50 w 71"/>
                <a:gd name="T21" fmla="*/ 13 h 76"/>
                <a:gd name="T22" fmla="*/ 51 w 71"/>
                <a:gd name="T23" fmla="*/ 5 h 76"/>
                <a:gd name="T24" fmla="*/ 58 w 71"/>
                <a:gd name="T25" fmla="*/ 23 h 76"/>
                <a:gd name="T26" fmla="*/ 66 w 71"/>
                <a:gd name="T27" fmla="*/ 17 h 76"/>
                <a:gd name="T28" fmla="*/ 57 w 71"/>
                <a:gd name="T29" fmla="*/ 22 h 76"/>
                <a:gd name="T30" fmla="*/ 62 w 71"/>
                <a:gd name="T31" fmla="*/ 33 h 76"/>
                <a:gd name="T32" fmla="*/ 69 w 71"/>
                <a:gd name="T33" fmla="*/ 36 h 76"/>
                <a:gd name="T34" fmla="*/ 13 w 71"/>
                <a:gd name="T35" fmla="*/ 20 h 76"/>
                <a:gd name="T36" fmla="*/ 6 w 71"/>
                <a:gd name="T37" fmla="*/ 19 h 76"/>
                <a:gd name="T38" fmla="*/ 14 w 71"/>
                <a:gd name="T39" fmla="*/ 22 h 76"/>
                <a:gd name="T40" fmla="*/ 49 w 71"/>
                <a:gd name="T41" fmla="*/ 49 h 76"/>
                <a:gd name="T42" fmla="*/ 45 w 71"/>
                <a:gd name="T43" fmla="*/ 61 h 76"/>
                <a:gd name="T44" fmla="*/ 46 w 71"/>
                <a:gd name="T45" fmla="*/ 66 h 76"/>
                <a:gd name="T46" fmla="*/ 42 w 71"/>
                <a:gd name="T47" fmla="*/ 73 h 76"/>
                <a:gd name="T48" fmla="*/ 33 w 71"/>
                <a:gd name="T49" fmla="*/ 76 h 76"/>
                <a:gd name="T50" fmla="*/ 25 w 71"/>
                <a:gd name="T51" fmla="*/ 70 h 76"/>
                <a:gd name="T52" fmla="*/ 26 w 71"/>
                <a:gd name="T53" fmla="*/ 65 h 76"/>
                <a:gd name="T54" fmla="*/ 25 w 71"/>
                <a:gd name="T55" fmla="*/ 59 h 76"/>
                <a:gd name="T56" fmla="*/ 16 w 71"/>
                <a:gd name="T57" fmla="*/ 35 h 76"/>
                <a:gd name="T58" fmla="*/ 41 w 71"/>
                <a:gd name="T59" fmla="*/ 73 h 76"/>
                <a:gd name="T60" fmla="*/ 30 w 71"/>
                <a:gd name="T61" fmla="*/ 73 h 76"/>
                <a:gd name="T62" fmla="*/ 41 w 71"/>
                <a:gd name="T63" fmla="*/ 73 h 76"/>
                <a:gd name="T64" fmla="*/ 30 w 71"/>
                <a:gd name="T65" fmla="*/ 69 h 76"/>
                <a:gd name="T66" fmla="*/ 33 w 71"/>
                <a:gd name="T67" fmla="*/ 71 h 76"/>
                <a:gd name="T68" fmla="*/ 44 w 71"/>
                <a:gd name="T69" fmla="*/ 70 h 76"/>
                <a:gd name="T70" fmla="*/ 30 w 71"/>
                <a:gd name="T71" fmla="*/ 66 h 76"/>
                <a:gd name="T72" fmla="*/ 41 w 71"/>
                <a:gd name="T73" fmla="*/ 67 h 76"/>
                <a:gd name="T74" fmla="*/ 41 w 71"/>
                <a:gd name="T75" fmla="*/ 62 h 76"/>
                <a:gd name="T76" fmla="*/ 30 w 71"/>
                <a:gd name="T77" fmla="*/ 64 h 76"/>
                <a:gd name="T78" fmla="*/ 44 w 71"/>
                <a:gd name="T79" fmla="*/ 59 h 76"/>
                <a:gd name="T80" fmla="*/ 28 w 71"/>
                <a:gd name="T81" fmla="*/ 59 h 76"/>
                <a:gd name="T82" fmla="*/ 30 w 71"/>
                <a:gd name="T83" fmla="*/ 60 h 76"/>
                <a:gd name="T84" fmla="*/ 52 w 71"/>
                <a:gd name="T85" fmla="*/ 35 h 76"/>
                <a:gd name="T86" fmla="*/ 24 w 71"/>
                <a:gd name="T87" fmla="*/ 47 h 76"/>
                <a:gd name="T88" fmla="*/ 28 w 71"/>
                <a:gd name="T89" fmla="*/ 39 h 76"/>
                <a:gd name="T90" fmla="*/ 33 w 71"/>
                <a:gd name="T91" fmla="*/ 56 h 76"/>
                <a:gd name="T92" fmla="*/ 42 w 71"/>
                <a:gd name="T93" fmla="*/ 38 h 76"/>
                <a:gd name="T94" fmla="*/ 42 w 71"/>
                <a:gd name="T95" fmla="*/ 56 h 76"/>
                <a:gd name="T96" fmla="*/ 65 w 71"/>
                <a:gd name="T97" fmla="*/ 50 h 76"/>
                <a:gd name="T98" fmla="*/ 58 w 71"/>
                <a:gd name="T99" fmla="*/ 50 h 76"/>
                <a:gd name="T100" fmla="*/ 66 w 71"/>
                <a:gd name="T101" fmla="*/ 53 h 76"/>
                <a:gd name="T102" fmla="*/ 21 w 71"/>
                <a:gd name="T103" fmla="*/ 57 h 76"/>
                <a:gd name="T104" fmla="*/ 19 w 71"/>
                <a:gd name="T105" fmla="*/ 66 h 76"/>
                <a:gd name="T106" fmla="*/ 23 w 71"/>
                <a:gd name="T107" fmla="*/ 57 h 76"/>
                <a:gd name="T108" fmla="*/ 47 w 71"/>
                <a:gd name="T109" fmla="*/ 59 h 76"/>
                <a:gd name="T110" fmla="*/ 53 w 71"/>
                <a:gd name="T111" fmla="*/ 6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76">
                  <a:moveTo>
                    <a:pt x="14" y="47"/>
                  </a:moveTo>
                  <a:cubicBezTo>
                    <a:pt x="14" y="48"/>
                    <a:pt x="14" y="49"/>
                    <a:pt x="13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6" y="53"/>
                  </a:cubicBezTo>
                  <a:cubicBezTo>
                    <a:pt x="6" y="53"/>
                    <a:pt x="5" y="53"/>
                    <a:pt x="5" y="53"/>
                  </a:cubicBezTo>
                  <a:cubicBezTo>
                    <a:pt x="5" y="52"/>
                    <a:pt x="5" y="51"/>
                    <a:pt x="6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3" y="47"/>
                    <a:pt x="14" y="47"/>
                  </a:cubicBezTo>
                  <a:close/>
                  <a:moveTo>
                    <a:pt x="21" y="13"/>
                  </a:moveTo>
                  <a:cubicBezTo>
                    <a:pt x="21" y="13"/>
                    <a:pt x="22" y="14"/>
                    <a:pt x="22" y="14"/>
                  </a:cubicBezTo>
                  <a:cubicBezTo>
                    <a:pt x="22" y="14"/>
                    <a:pt x="23" y="13"/>
                    <a:pt x="23" y="13"/>
                  </a:cubicBezTo>
                  <a:cubicBezTo>
                    <a:pt x="24" y="13"/>
                    <a:pt x="24" y="12"/>
                    <a:pt x="24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19" y="4"/>
                    <a:pt x="18" y="5"/>
                  </a:cubicBezTo>
                  <a:cubicBezTo>
                    <a:pt x="17" y="5"/>
                    <a:pt x="17" y="6"/>
                    <a:pt x="17" y="7"/>
                  </a:cubicBezTo>
                  <a:lnTo>
                    <a:pt x="21" y="13"/>
                  </a:lnTo>
                  <a:close/>
                  <a:moveTo>
                    <a:pt x="10" y="35"/>
                  </a:moveTo>
                  <a:cubicBezTo>
                    <a:pt x="10" y="34"/>
                    <a:pt x="10" y="33"/>
                    <a:pt x="9" y="33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6"/>
                    <a:pt x="1" y="36"/>
                    <a:pt x="2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6"/>
                    <a:pt x="10" y="35"/>
                  </a:cubicBezTo>
                  <a:close/>
                  <a:moveTo>
                    <a:pt x="35" y="10"/>
                  </a:moveTo>
                  <a:cubicBezTo>
                    <a:pt x="36" y="10"/>
                    <a:pt x="37" y="9"/>
                    <a:pt x="37" y="8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7" y="1"/>
                    <a:pt x="36" y="0"/>
                    <a:pt x="35" y="0"/>
                  </a:cubicBezTo>
                  <a:cubicBezTo>
                    <a:pt x="35" y="0"/>
                    <a:pt x="34" y="1"/>
                    <a:pt x="34" y="1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9"/>
                    <a:pt x="35" y="10"/>
                    <a:pt x="35" y="10"/>
                  </a:cubicBezTo>
                  <a:close/>
                  <a:moveTo>
                    <a:pt x="48" y="13"/>
                  </a:moveTo>
                  <a:cubicBezTo>
                    <a:pt x="48" y="13"/>
                    <a:pt x="48" y="14"/>
                    <a:pt x="49" y="14"/>
                  </a:cubicBezTo>
                  <a:cubicBezTo>
                    <a:pt x="49" y="14"/>
                    <a:pt x="50" y="13"/>
                    <a:pt x="50" y="13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6"/>
                    <a:pt x="54" y="5"/>
                    <a:pt x="53" y="5"/>
                  </a:cubicBezTo>
                  <a:cubicBezTo>
                    <a:pt x="52" y="4"/>
                    <a:pt x="51" y="4"/>
                    <a:pt x="51" y="5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2"/>
                    <a:pt x="47" y="13"/>
                    <a:pt x="48" y="13"/>
                  </a:cubicBezTo>
                  <a:close/>
                  <a:moveTo>
                    <a:pt x="58" y="23"/>
                  </a:moveTo>
                  <a:cubicBezTo>
                    <a:pt x="59" y="23"/>
                    <a:pt x="59" y="23"/>
                    <a:pt x="59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8"/>
                    <a:pt x="66" y="17"/>
                  </a:cubicBezTo>
                  <a:cubicBezTo>
                    <a:pt x="65" y="17"/>
                    <a:pt x="65" y="16"/>
                    <a:pt x="64" y="17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7" y="21"/>
                    <a:pt x="57" y="22"/>
                    <a:pt x="57" y="22"/>
                  </a:cubicBezTo>
                  <a:cubicBezTo>
                    <a:pt x="57" y="23"/>
                    <a:pt x="58" y="23"/>
                    <a:pt x="58" y="23"/>
                  </a:cubicBezTo>
                  <a:close/>
                  <a:moveTo>
                    <a:pt x="69" y="33"/>
                  </a:moveTo>
                  <a:cubicBezTo>
                    <a:pt x="62" y="33"/>
                    <a:pt x="62" y="33"/>
                    <a:pt x="62" y="33"/>
                  </a:cubicBezTo>
                  <a:cubicBezTo>
                    <a:pt x="61" y="33"/>
                    <a:pt x="60" y="34"/>
                    <a:pt x="60" y="35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9" y="36"/>
                    <a:pt x="69" y="36"/>
                    <a:pt x="69" y="36"/>
                  </a:cubicBezTo>
                  <a:cubicBezTo>
                    <a:pt x="70" y="36"/>
                    <a:pt x="71" y="36"/>
                    <a:pt x="71" y="35"/>
                  </a:cubicBezTo>
                  <a:cubicBezTo>
                    <a:pt x="71" y="34"/>
                    <a:pt x="70" y="33"/>
                    <a:pt x="69" y="33"/>
                  </a:cubicBezTo>
                  <a:close/>
                  <a:moveTo>
                    <a:pt x="13" y="20"/>
                  </a:moveTo>
                  <a:cubicBezTo>
                    <a:pt x="7" y="17"/>
                    <a:pt x="7" y="17"/>
                    <a:pt x="7" y="17"/>
                  </a:cubicBezTo>
                  <a:cubicBezTo>
                    <a:pt x="6" y="16"/>
                    <a:pt x="5" y="17"/>
                    <a:pt x="5" y="17"/>
                  </a:cubicBezTo>
                  <a:cubicBezTo>
                    <a:pt x="5" y="18"/>
                    <a:pt x="5" y="19"/>
                    <a:pt x="6" y="19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3" y="23"/>
                  </a:cubicBezTo>
                  <a:cubicBezTo>
                    <a:pt x="13" y="23"/>
                    <a:pt x="14" y="23"/>
                    <a:pt x="14" y="22"/>
                  </a:cubicBezTo>
                  <a:cubicBezTo>
                    <a:pt x="14" y="22"/>
                    <a:pt x="14" y="21"/>
                    <a:pt x="13" y="20"/>
                  </a:cubicBezTo>
                  <a:close/>
                  <a:moveTo>
                    <a:pt x="55" y="35"/>
                  </a:moveTo>
                  <a:cubicBezTo>
                    <a:pt x="55" y="41"/>
                    <a:pt x="53" y="46"/>
                    <a:pt x="49" y="49"/>
                  </a:cubicBezTo>
                  <a:cubicBezTo>
                    <a:pt x="46" y="53"/>
                    <a:pt x="45" y="56"/>
                    <a:pt x="45" y="58"/>
                  </a:cubicBezTo>
                  <a:cubicBezTo>
                    <a:pt x="45" y="58"/>
                    <a:pt x="46" y="59"/>
                    <a:pt x="46" y="59"/>
                  </a:cubicBezTo>
                  <a:cubicBezTo>
                    <a:pt x="46" y="60"/>
                    <a:pt x="45" y="61"/>
                    <a:pt x="45" y="61"/>
                  </a:cubicBezTo>
                  <a:cubicBezTo>
                    <a:pt x="45" y="62"/>
                    <a:pt x="46" y="62"/>
                    <a:pt x="46" y="63"/>
                  </a:cubicBezTo>
                  <a:cubicBezTo>
                    <a:pt x="46" y="64"/>
                    <a:pt x="45" y="64"/>
                    <a:pt x="45" y="65"/>
                  </a:cubicBezTo>
                  <a:cubicBezTo>
                    <a:pt x="45" y="65"/>
                    <a:pt x="46" y="66"/>
                    <a:pt x="46" y="66"/>
                  </a:cubicBezTo>
                  <a:cubicBezTo>
                    <a:pt x="46" y="67"/>
                    <a:pt x="45" y="68"/>
                    <a:pt x="45" y="68"/>
                  </a:cubicBezTo>
                  <a:cubicBezTo>
                    <a:pt x="45" y="69"/>
                    <a:pt x="46" y="69"/>
                    <a:pt x="46" y="70"/>
                  </a:cubicBezTo>
                  <a:cubicBezTo>
                    <a:pt x="46" y="71"/>
                    <a:pt x="44" y="72"/>
                    <a:pt x="42" y="73"/>
                  </a:cubicBezTo>
                  <a:cubicBezTo>
                    <a:pt x="42" y="73"/>
                    <a:pt x="43" y="73"/>
                    <a:pt x="43" y="73"/>
                  </a:cubicBezTo>
                  <a:cubicBezTo>
                    <a:pt x="43" y="75"/>
                    <a:pt x="41" y="76"/>
                    <a:pt x="38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30" y="76"/>
                    <a:pt x="28" y="75"/>
                    <a:pt x="28" y="73"/>
                  </a:cubicBezTo>
                  <a:cubicBezTo>
                    <a:pt x="28" y="73"/>
                    <a:pt x="29" y="73"/>
                    <a:pt x="29" y="73"/>
                  </a:cubicBezTo>
                  <a:cubicBezTo>
                    <a:pt x="27" y="72"/>
                    <a:pt x="25" y="71"/>
                    <a:pt x="25" y="70"/>
                  </a:cubicBezTo>
                  <a:cubicBezTo>
                    <a:pt x="25" y="69"/>
                    <a:pt x="26" y="69"/>
                    <a:pt x="26" y="68"/>
                  </a:cubicBezTo>
                  <a:cubicBezTo>
                    <a:pt x="26" y="68"/>
                    <a:pt x="25" y="67"/>
                    <a:pt x="25" y="66"/>
                  </a:cubicBezTo>
                  <a:cubicBezTo>
                    <a:pt x="25" y="66"/>
                    <a:pt x="26" y="65"/>
                    <a:pt x="26" y="65"/>
                  </a:cubicBezTo>
                  <a:cubicBezTo>
                    <a:pt x="26" y="64"/>
                    <a:pt x="25" y="64"/>
                    <a:pt x="25" y="63"/>
                  </a:cubicBezTo>
                  <a:cubicBezTo>
                    <a:pt x="25" y="62"/>
                    <a:pt x="26" y="62"/>
                    <a:pt x="26" y="61"/>
                  </a:cubicBezTo>
                  <a:cubicBezTo>
                    <a:pt x="26" y="61"/>
                    <a:pt x="25" y="60"/>
                    <a:pt x="25" y="59"/>
                  </a:cubicBezTo>
                  <a:cubicBezTo>
                    <a:pt x="25" y="59"/>
                    <a:pt x="26" y="58"/>
                    <a:pt x="26" y="58"/>
                  </a:cubicBezTo>
                  <a:cubicBezTo>
                    <a:pt x="26" y="56"/>
                    <a:pt x="25" y="53"/>
                    <a:pt x="22" y="49"/>
                  </a:cubicBezTo>
                  <a:cubicBezTo>
                    <a:pt x="18" y="46"/>
                    <a:pt x="16" y="41"/>
                    <a:pt x="16" y="35"/>
                  </a:cubicBezTo>
                  <a:cubicBezTo>
                    <a:pt x="16" y="24"/>
                    <a:pt x="25" y="16"/>
                    <a:pt x="35" y="16"/>
                  </a:cubicBezTo>
                  <a:cubicBezTo>
                    <a:pt x="46" y="16"/>
                    <a:pt x="55" y="24"/>
                    <a:pt x="55" y="35"/>
                  </a:cubicBezTo>
                  <a:close/>
                  <a:moveTo>
                    <a:pt x="41" y="73"/>
                  </a:moveTo>
                  <a:cubicBezTo>
                    <a:pt x="40" y="73"/>
                    <a:pt x="40" y="73"/>
                    <a:pt x="38" y="73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1" y="73"/>
                    <a:pt x="30" y="73"/>
                    <a:pt x="30" y="73"/>
                  </a:cubicBezTo>
                  <a:cubicBezTo>
                    <a:pt x="30" y="74"/>
                    <a:pt x="31" y="74"/>
                    <a:pt x="33" y="74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40" y="74"/>
                    <a:pt x="40" y="74"/>
                    <a:pt x="41" y="73"/>
                  </a:cubicBezTo>
                  <a:close/>
                  <a:moveTo>
                    <a:pt x="44" y="70"/>
                  </a:moveTo>
                  <a:cubicBezTo>
                    <a:pt x="44" y="70"/>
                    <a:pt x="43" y="69"/>
                    <a:pt x="41" y="69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8" y="69"/>
                    <a:pt x="27" y="70"/>
                    <a:pt x="27" y="70"/>
                  </a:cubicBezTo>
                  <a:cubicBezTo>
                    <a:pt x="27" y="70"/>
                    <a:pt x="28" y="71"/>
                    <a:pt x="30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41" y="71"/>
                    <a:pt x="41" y="71"/>
                    <a:pt x="41" y="71"/>
                  </a:cubicBezTo>
                  <a:cubicBezTo>
                    <a:pt x="43" y="71"/>
                    <a:pt x="44" y="70"/>
                    <a:pt x="44" y="70"/>
                  </a:cubicBezTo>
                  <a:close/>
                  <a:moveTo>
                    <a:pt x="44" y="66"/>
                  </a:moveTo>
                  <a:cubicBezTo>
                    <a:pt x="44" y="66"/>
                    <a:pt x="43" y="66"/>
                    <a:pt x="41" y="66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28" y="66"/>
                    <a:pt x="27" y="66"/>
                    <a:pt x="27" y="66"/>
                  </a:cubicBezTo>
                  <a:cubicBezTo>
                    <a:pt x="27" y="67"/>
                    <a:pt x="28" y="67"/>
                    <a:pt x="30" y="67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3" y="67"/>
                    <a:pt x="44" y="67"/>
                    <a:pt x="44" y="66"/>
                  </a:cubicBezTo>
                  <a:close/>
                  <a:moveTo>
                    <a:pt x="44" y="63"/>
                  </a:moveTo>
                  <a:cubicBezTo>
                    <a:pt x="44" y="63"/>
                    <a:pt x="43" y="62"/>
                    <a:pt x="41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28" y="62"/>
                    <a:pt x="27" y="63"/>
                    <a:pt x="27" y="63"/>
                  </a:cubicBezTo>
                  <a:cubicBezTo>
                    <a:pt x="27" y="63"/>
                    <a:pt x="28" y="64"/>
                    <a:pt x="30" y="64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3" y="64"/>
                    <a:pt x="44" y="63"/>
                    <a:pt x="44" y="63"/>
                  </a:cubicBezTo>
                  <a:close/>
                  <a:moveTo>
                    <a:pt x="44" y="59"/>
                  </a:moveTo>
                  <a:cubicBezTo>
                    <a:pt x="44" y="59"/>
                    <a:pt x="43" y="59"/>
                    <a:pt x="43" y="59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8" y="60"/>
                    <a:pt x="30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3" y="60"/>
                    <a:pt x="44" y="60"/>
                    <a:pt x="44" y="59"/>
                  </a:cubicBezTo>
                  <a:close/>
                  <a:moveTo>
                    <a:pt x="52" y="35"/>
                  </a:moveTo>
                  <a:cubicBezTo>
                    <a:pt x="52" y="26"/>
                    <a:pt x="45" y="19"/>
                    <a:pt x="35" y="19"/>
                  </a:cubicBezTo>
                  <a:cubicBezTo>
                    <a:pt x="26" y="19"/>
                    <a:pt x="19" y="26"/>
                    <a:pt x="19" y="35"/>
                  </a:cubicBezTo>
                  <a:cubicBezTo>
                    <a:pt x="19" y="40"/>
                    <a:pt x="21" y="44"/>
                    <a:pt x="24" y="47"/>
                  </a:cubicBezTo>
                  <a:cubicBezTo>
                    <a:pt x="27" y="50"/>
                    <a:pt x="28" y="53"/>
                    <a:pt x="29" y="5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8"/>
                    <a:pt x="29" y="38"/>
                    <a:pt x="29" y="38"/>
                  </a:cubicBezTo>
                  <a:cubicBezTo>
                    <a:pt x="30" y="38"/>
                    <a:pt x="30" y="38"/>
                    <a:pt x="30" y="39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1" y="38"/>
                    <a:pt x="41" y="38"/>
                    <a:pt x="42" y="38"/>
                  </a:cubicBezTo>
                  <a:cubicBezTo>
                    <a:pt x="42" y="38"/>
                    <a:pt x="43" y="38"/>
                    <a:pt x="43" y="39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2" y="56"/>
                    <a:pt x="42" y="56"/>
                    <a:pt x="42" y="56"/>
                  </a:cubicBezTo>
                  <a:cubicBezTo>
                    <a:pt x="43" y="53"/>
                    <a:pt x="44" y="50"/>
                    <a:pt x="47" y="47"/>
                  </a:cubicBezTo>
                  <a:cubicBezTo>
                    <a:pt x="50" y="44"/>
                    <a:pt x="52" y="40"/>
                    <a:pt x="52" y="35"/>
                  </a:cubicBezTo>
                  <a:close/>
                  <a:moveTo>
                    <a:pt x="65" y="50"/>
                  </a:moveTo>
                  <a:cubicBezTo>
                    <a:pt x="59" y="47"/>
                    <a:pt x="59" y="47"/>
                    <a:pt x="59" y="47"/>
                  </a:cubicBezTo>
                  <a:cubicBezTo>
                    <a:pt x="58" y="47"/>
                    <a:pt x="58" y="47"/>
                    <a:pt x="57" y="47"/>
                  </a:cubicBezTo>
                  <a:cubicBezTo>
                    <a:pt x="57" y="48"/>
                    <a:pt x="57" y="49"/>
                    <a:pt x="58" y="50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64" y="53"/>
                    <a:pt x="64" y="53"/>
                    <a:pt x="65" y="53"/>
                  </a:cubicBezTo>
                  <a:cubicBezTo>
                    <a:pt x="65" y="53"/>
                    <a:pt x="66" y="53"/>
                    <a:pt x="66" y="53"/>
                  </a:cubicBezTo>
                  <a:cubicBezTo>
                    <a:pt x="66" y="52"/>
                    <a:pt x="66" y="51"/>
                    <a:pt x="65" y="50"/>
                  </a:cubicBezTo>
                  <a:close/>
                  <a:moveTo>
                    <a:pt x="23" y="57"/>
                  </a:moveTo>
                  <a:cubicBezTo>
                    <a:pt x="22" y="56"/>
                    <a:pt x="21" y="56"/>
                    <a:pt x="21" y="57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7" y="64"/>
                    <a:pt x="17" y="65"/>
                    <a:pt x="18" y="65"/>
                  </a:cubicBezTo>
                  <a:cubicBezTo>
                    <a:pt x="18" y="66"/>
                    <a:pt x="18" y="66"/>
                    <a:pt x="19" y="66"/>
                  </a:cubicBezTo>
                  <a:cubicBezTo>
                    <a:pt x="19" y="66"/>
                    <a:pt x="20" y="65"/>
                    <a:pt x="20" y="65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4" y="58"/>
                    <a:pt x="24" y="57"/>
                    <a:pt x="23" y="57"/>
                  </a:cubicBezTo>
                  <a:close/>
                  <a:moveTo>
                    <a:pt x="50" y="57"/>
                  </a:moveTo>
                  <a:cubicBezTo>
                    <a:pt x="50" y="56"/>
                    <a:pt x="49" y="56"/>
                    <a:pt x="48" y="57"/>
                  </a:cubicBezTo>
                  <a:cubicBezTo>
                    <a:pt x="47" y="57"/>
                    <a:pt x="47" y="58"/>
                    <a:pt x="47" y="59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5"/>
                    <a:pt x="52" y="66"/>
                    <a:pt x="52" y="66"/>
                  </a:cubicBezTo>
                  <a:cubicBezTo>
                    <a:pt x="53" y="66"/>
                    <a:pt x="53" y="66"/>
                    <a:pt x="53" y="65"/>
                  </a:cubicBezTo>
                  <a:cubicBezTo>
                    <a:pt x="54" y="65"/>
                    <a:pt x="54" y="64"/>
                    <a:pt x="54" y="63"/>
                  </a:cubicBezTo>
                  <a:lnTo>
                    <a:pt x="50" y="57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extBox 11"/>
          <p:cNvSpPr txBox="1"/>
          <p:nvPr/>
        </p:nvSpPr>
        <p:spPr>
          <a:xfrm>
            <a:off x="250053" y="2284308"/>
            <a:ext cx="3760451" cy="62903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id-ID" sz="1467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1" name="TextBox 13"/>
          <p:cNvSpPr txBox="1"/>
          <p:nvPr/>
        </p:nvSpPr>
        <p:spPr>
          <a:xfrm>
            <a:off x="250053" y="3585117"/>
            <a:ext cx="3771840" cy="6154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id-ID" sz="1467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2" name="TextBox 15"/>
          <p:cNvSpPr txBox="1"/>
          <p:nvPr/>
        </p:nvSpPr>
        <p:spPr>
          <a:xfrm>
            <a:off x="237346" y="4872387"/>
            <a:ext cx="3773158" cy="63368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endParaRPr lang="id-ID" sz="1467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6" name="TextBox 11"/>
          <p:cNvSpPr txBox="1"/>
          <p:nvPr/>
        </p:nvSpPr>
        <p:spPr>
          <a:xfrm>
            <a:off x="8253230" y="2284308"/>
            <a:ext cx="3760451" cy="62903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id-ID" sz="1467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7" name="TextBox 13"/>
          <p:cNvSpPr txBox="1"/>
          <p:nvPr/>
        </p:nvSpPr>
        <p:spPr>
          <a:xfrm>
            <a:off x="8253230" y="3585117"/>
            <a:ext cx="3771840" cy="6154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id-ID" sz="1467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8" name="TextBox 15"/>
          <p:cNvSpPr txBox="1"/>
          <p:nvPr/>
        </p:nvSpPr>
        <p:spPr>
          <a:xfrm>
            <a:off x="8240523" y="4872387"/>
            <a:ext cx="3773158" cy="63368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endParaRPr lang="id-ID" sz="1467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-170770" y="2211249"/>
            <a:ext cx="4589390" cy="6919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Object detecting</a:t>
            </a: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164417" y="3541818"/>
            <a:ext cx="4589390" cy="6919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Object tracking</a:t>
            </a: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64519" y="4830135"/>
            <a:ext cx="4589390" cy="6919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sz="3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Dlib</a:t>
            </a:r>
            <a:r>
              <a:rPr 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module</a:t>
            </a: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7929088" y="2258617"/>
            <a:ext cx="4589390" cy="6919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Subway surfer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7838760" y="3497466"/>
            <a:ext cx="4589390" cy="6919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sz="3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Pygame</a:t>
            </a:r>
            <a:r>
              <a:rPr 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module</a:t>
            </a: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7593904" y="4843237"/>
            <a:ext cx="4589390" cy="6919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Game UI and notice</a:t>
            </a:r>
          </a:p>
        </p:txBody>
      </p:sp>
    </p:spTree>
    <p:extLst>
      <p:ext uri="{BB962C8B-B14F-4D97-AF65-F5344CB8AC3E}">
        <p14:creationId xmlns:p14="http://schemas.microsoft.com/office/powerpoint/2010/main" val="161838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5" grpId="0" animBg="1"/>
      <p:bldP spid="126" grpId="0"/>
      <p:bldP spid="127" grpId="0"/>
      <p:bldP spid="10" grpId="0" animBg="1"/>
      <p:bldP spid="11" grpId="0" animBg="1"/>
      <p:bldP spid="12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otched Right Arrow 2"/>
          <p:cNvSpPr/>
          <p:nvPr/>
        </p:nvSpPr>
        <p:spPr>
          <a:xfrm>
            <a:off x="766464" y="321385"/>
            <a:ext cx="6534668" cy="124540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63638" y="365126"/>
            <a:ext cx="6937494" cy="100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Subway surfer</a:t>
            </a:r>
          </a:p>
        </p:txBody>
      </p:sp>
      <p:pic>
        <p:nvPicPr>
          <p:cNvPr id="1026" name="Picture 2" descr="相關圖片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65" t="16376" r="10892" b="8980"/>
          <a:stretch/>
        </p:blipFill>
        <p:spPr bwMode="auto">
          <a:xfrm>
            <a:off x="3161211" y="1737359"/>
            <a:ext cx="6139543" cy="488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27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tched Right Arrow 2"/>
          <p:cNvSpPr/>
          <p:nvPr/>
        </p:nvSpPr>
        <p:spPr>
          <a:xfrm>
            <a:off x="2699767" y="2711888"/>
            <a:ext cx="6534668" cy="124540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itle 1"/>
          <p:cNvSpPr txBox="1">
            <a:spLocks/>
          </p:cNvSpPr>
          <p:nvPr/>
        </p:nvSpPr>
        <p:spPr>
          <a:xfrm>
            <a:off x="2166311" y="2755629"/>
            <a:ext cx="6937494" cy="100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Object detecting</a:t>
            </a:r>
          </a:p>
        </p:txBody>
      </p:sp>
    </p:spTree>
    <p:extLst>
      <p:ext uri="{BB962C8B-B14F-4D97-AF65-F5344CB8AC3E}">
        <p14:creationId xmlns:p14="http://schemas.microsoft.com/office/powerpoint/2010/main" val="137390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976FB4-FB31-4603-B575-EF3DD734D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0675" y="1762442"/>
            <a:ext cx="3531326" cy="967694"/>
          </a:xfrm>
        </p:spPr>
        <p:txBody>
          <a:bodyPr/>
          <a:lstStyle/>
          <a:p>
            <a:r>
              <a:rPr lang="en-GB" b="1" dirty="0"/>
              <a:t>Drawbacks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F856AD2-A0F6-44E0-B0C5-701A2AF8F2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30285"/>
            <a:ext cx="9879874" cy="2133599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3200" dirty="0"/>
              <a:t>Detecting might be slower and inefficient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3200" dirty="0"/>
              <a:t>If the detected person is turning head slightly, the </a:t>
            </a:r>
            <a:r>
              <a:rPr lang="en-GB" sz="3200" dirty="0" err="1"/>
              <a:t>Haar</a:t>
            </a:r>
            <a:r>
              <a:rPr lang="en-GB" sz="3200" dirty="0"/>
              <a:t> cascade might not detect the face anymore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3200" dirty="0"/>
              <a:t>Unsteady</a:t>
            </a:r>
          </a:p>
        </p:txBody>
      </p:sp>
    </p:spTree>
    <p:extLst>
      <p:ext uri="{BB962C8B-B14F-4D97-AF65-F5344CB8AC3E}">
        <p14:creationId xmlns:p14="http://schemas.microsoft.com/office/powerpoint/2010/main" val="258730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otched Right Arrow 2"/>
          <p:cNvSpPr/>
          <p:nvPr/>
        </p:nvSpPr>
        <p:spPr>
          <a:xfrm>
            <a:off x="2872353" y="2806296"/>
            <a:ext cx="6534668" cy="124540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469527" y="2850037"/>
            <a:ext cx="6937494" cy="100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Object tracking</a:t>
            </a:r>
          </a:p>
        </p:txBody>
      </p:sp>
    </p:spTree>
    <p:extLst>
      <p:ext uri="{BB962C8B-B14F-4D97-AF65-F5344CB8AC3E}">
        <p14:creationId xmlns:p14="http://schemas.microsoft.com/office/powerpoint/2010/main" val="315679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4D2D2C-C9E2-47CA-B70A-497ED7506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656" y="2738726"/>
            <a:ext cx="7585364" cy="1380548"/>
          </a:xfrm>
        </p:spPr>
        <p:txBody>
          <a:bodyPr>
            <a:normAutofit/>
          </a:bodyPr>
          <a:lstStyle/>
          <a:p>
            <a:r>
              <a:rPr lang="en-GB" sz="6000" b="1" dirty="0"/>
              <a:t>What is object tracking?</a:t>
            </a:r>
          </a:p>
        </p:txBody>
      </p:sp>
      <p:pic>
        <p:nvPicPr>
          <p:cNvPr id="5" name="Picture 2" descr="https://www.learnopencv.com/wp-content/uploads/2017/02/real-time-face-tracking.gif">
            <a:extLst>
              <a:ext uri="{FF2B5EF4-FFF2-40B4-BE49-F238E27FC236}">
                <a16:creationId xmlns:a16="http://schemas.microsoft.com/office/drawing/2014/main" id="{141468CC-F4D3-40F6-9A38-9B23B346734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720" y="401784"/>
            <a:ext cx="8373245" cy="6279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463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2"/>
          <p:cNvSpPr>
            <a:spLocks/>
          </p:cNvSpPr>
          <p:nvPr/>
        </p:nvSpPr>
        <p:spPr bwMode="auto">
          <a:xfrm>
            <a:off x="3749539" y="3347993"/>
            <a:ext cx="4794250" cy="484188"/>
          </a:xfrm>
          <a:custGeom>
            <a:avLst/>
            <a:gdLst>
              <a:gd name="T0" fmla="*/ 3020 w 3020"/>
              <a:gd name="T1" fmla="*/ 152 h 305"/>
              <a:gd name="T2" fmla="*/ 2825 w 3020"/>
              <a:gd name="T3" fmla="*/ 0 h 305"/>
              <a:gd name="T4" fmla="*/ 2825 w 3020"/>
              <a:gd name="T5" fmla="*/ 121 h 305"/>
              <a:gd name="T6" fmla="*/ 195 w 3020"/>
              <a:gd name="T7" fmla="*/ 121 h 305"/>
              <a:gd name="T8" fmla="*/ 195 w 3020"/>
              <a:gd name="T9" fmla="*/ 0 h 305"/>
              <a:gd name="T10" fmla="*/ 0 w 3020"/>
              <a:gd name="T11" fmla="*/ 152 h 305"/>
              <a:gd name="T12" fmla="*/ 195 w 3020"/>
              <a:gd name="T13" fmla="*/ 305 h 305"/>
              <a:gd name="T14" fmla="*/ 195 w 3020"/>
              <a:gd name="T15" fmla="*/ 196 h 305"/>
              <a:gd name="T16" fmla="*/ 2825 w 3020"/>
              <a:gd name="T17" fmla="*/ 196 h 305"/>
              <a:gd name="T18" fmla="*/ 2825 w 3020"/>
              <a:gd name="T19" fmla="*/ 305 h 305"/>
              <a:gd name="T20" fmla="*/ 3020 w 3020"/>
              <a:gd name="T21" fmla="*/ 152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20" h="305">
                <a:moveTo>
                  <a:pt x="3020" y="152"/>
                </a:moveTo>
                <a:lnTo>
                  <a:pt x="2825" y="0"/>
                </a:lnTo>
                <a:lnTo>
                  <a:pt x="2825" y="121"/>
                </a:lnTo>
                <a:lnTo>
                  <a:pt x="195" y="121"/>
                </a:lnTo>
                <a:lnTo>
                  <a:pt x="195" y="0"/>
                </a:lnTo>
                <a:lnTo>
                  <a:pt x="0" y="152"/>
                </a:lnTo>
                <a:lnTo>
                  <a:pt x="195" y="305"/>
                </a:lnTo>
                <a:lnTo>
                  <a:pt x="195" y="196"/>
                </a:lnTo>
                <a:lnTo>
                  <a:pt x="2825" y="196"/>
                </a:lnTo>
                <a:lnTo>
                  <a:pt x="2825" y="305"/>
                </a:lnTo>
                <a:lnTo>
                  <a:pt x="3020" y="152"/>
                </a:ln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3" name="Freeform 3"/>
          <p:cNvSpPr>
            <a:spLocks/>
          </p:cNvSpPr>
          <p:nvPr/>
        </p:nvSpPr>
        <p:spPr bwMode="auto">
          <a:xfrm>
            <a:off x="5905364" y="1192168"/>
            <a:ext cx="482600" cy="4795838"/>
          </a:xfrm>
          <a:custGeom>
            <a:avLst/>
            <a:gdLst>
              <a:gd name="T0" fmla="*/ 184 w 304"/>
              <a:gd name="T1" fmla="*/ 195 h 3021"/>
              <a:gd name="T2" fmla="*/ 304 w 304"/>
              <a:gd name="T3" fmla="*/ 195 h 3021"/>
              <a:gd name="T4" fmla="*/ 152 w 304"/>
              <a:gd name="T5" fmla="*/ 0 h 3021"/>
              <a:gd name="T6" fmla="*/ 0 w 304"/>
              <a:gd name="T7" fmla="*/ 195 h 3021"/>
              <a:gd name="T8" fmla="*/ 108 w 304"/>
              <a:gd name="T9" fmla="*/ 195 h 3021"/>
              <a:gd name="T10" fmla="*/ 108 w 304"/>
              <a:gd name="T11" fmla="*/ 2826 h 3021"/>
              <a:gd name="T12" fmla="*/ 0 w 304"/>
              <a:gd name="T13" fmla="*/ 2826 h 3021"/>
              <a:gd name="T14" fmla="*/ 152 w 304"/>
              <a:gd name="T15" fmla="*/ 3021 h 3021"/>
              <a:gd name="T16" fmla="*/ 304 w 304"/>
              <a:gd name="T17" fmla="*/ 2826 h 3021"/>
              <a:gd name="T18" fmla="*/ 184 w 304"/>
              <a:gd name="T19" fmla="*/ 2826 h 3021"/>
              <a:gd name="T20" fmla="*/ 184 w 304"/>
              <a:gd name="T21" fmla="*/ 195 h 30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4" h="3021">
                <a:moveTo>
                  <a:pt x="184" y="195"/>
                </a:moveTo>
                <a:lnTo>
                  <a:pt x="304" y="195"/>
                </a:lnTo>
                <a:lnTo>
                  <a:pt x="152" y="0"/>
                </a:lnTo>
                <a:lnTo>
                  <a:pt x="0" y="195"/>
                </a:lnTo>
                <a:lnTo>
                  <a:pt x="108" y="195"/>
                </a:lnTo>
                <a:lnTo>
                  <a:pt x="108" y="2826"/>
                </a:lnTo>
                <a:lnTo>
                  <a:pt x="0" y="2826"/>
                </a:lnTo>
                <a:lnTo>
                  <a:pt x="152" y="3021"/>
                </a:lnTo>
                <a:lnTo>
                  <a:pt x="304" y="2826"/>
                </a:lnTo>
                <a:lnTo>
                  <a:pt x="184" y="2826"/>
                </a:lnTo>
                <a:lnTo>
                  <a:pt x="184" y="195"/>
                </a:ln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34" name="Group 4"/>
          <p:cNvGrpSpPr/>
          <p:nvPr/>
        </p:nvGrpSpPr>
        <p:grpSpPr>
          <a:xfrm>
            <a:off x="4280874" y="1710950"/>
            <a:ext cx="1677212" cy="1738276"/>
            <a:chOff x="4437053" y="2361716"/>
            <a:chExt cx="1515768" cy="1570954"/>
          </a:xfrm>
        </p:grpSpPr>
        <p:grpSp>
          <p:nvGrpSpPr>
            <p:cNvPr id="35" name="Group 5"/>
            <p:cNvGrpSpPr/>
            <p:nvPr/>
          </p:nvGrpSpPr>
          <p:grpSpPr>
            <a:xfrm>
              <a:off x="4437053" y="2361716"/>
              <a:ext cx="1515768" cy="1570954"/>
              <a:chOff x="1934067" y="2570684"/>
              <a:chExt cx="1941921" cy="2012622"/>
            </a:xfrm>
          </p:grpSpPr>
          <p:sp>
            <p:nvSpPr>
              <p:cNvPr id="37" name="Rounded Rectangle 6"/>
              <p:cNvSpPr/>
              <p:nvPr/>
            </p:nvSpPr>
            <p:spPr>
              <a:xfrm>
                <a:off x="1934067" y="2641385"/>
                <a:ext cx="1941921" cy="1941921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38" name="Rounded Rectangle 7"/>
              <p:cNvSpPr/>
              <p:nvPr/>
            </p:nvSpPr>
            <p:spPr>
              <a:xfrm>
                <a:off x="1934067" y="2570684"/>
                <a:ext cx="1941921" cy="1941921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36" name="TextBox 6"/>
            <p:cNvSpPr txBox="1"/>
            <p:nvPr/>
          </p:nvSpPr>
          <p:spPr>
            <a:xfrm>
              <a:off x="4723088" y="2784994"/>
              <a:ext cx="961352" cy="58470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2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視角</a:t>
              </a:r>
              <a:endParaRPr lang="id-ID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9" name="Group 9"/>
          <p:cNvGrpSpPr/>
          <p:nvPr/>
        </p:nvGrpSpPr>
        <p:grpSpPr>
          <a:xfrm>
            <a:off x="6324906" y="1698250"/>
            <a:ext cx="1677212" cy="1738276"/>
            <a:chOff x="6361555" y="2129498"/>
            <a:chExt cx="1515768" cy="1570954"/>
          </a:xfrm>
        </p:grpSpPr>
        <p:grpSp>
          <p:nvGrpSpPr>
            <p:cNvPr id="40" name="Group 10"/>
            <p:cNvGrpSpPr/>
            <p:nvPr/>
          </p:nvGrpSpPr>
          <p:grpSpPr>
            <a:xfrm>
              <a:off x="6361555" y="2129498"/>
              <a:ext cx="1515768" cy="1570954"/>
              <a:chOff x="3979683" y="2570684"/>
              <a:chExt cx="1941921" cy="2012622"/>
            </a:xfrm>
          </p:grpSpPr>
          <p:sp>
            <p:nvSpPr>
              <p:cNvPr id="42" name="Rounded Rectangle 11"/>
              <p:cNvSpPr/>
              <p:nvPr/>
            </p:nvSpPr>
            <p:spPr>
              <a:xfrm>
                <a:off x="3979683" y="2641385"/>
                <a:ext cx="1941921" cy="1941921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3" name="Rounded Rectangle 12"/>
              <p:cNvSpPr/>
              <p:nvPr/>
            </p:nvSpPr>
            <p:spPr>
              <a:xfrm>
                <a:off x="3979683" y="2570684"/>
                <a:ext cx="1941921" cy="1941921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41" name="TextBox 11"/>
            <p:cNvSpPr txBox="1"/>
            <p:nvPr/>
          </p:nvSpPr>
          <p:spPr>
            <a:xfrm>
              <a:off x="6600993" y="2579434"/>
              <a:ext cx="961352" cy="58470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2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遮蔽</a:t>
              </a:r>
              <a:endParaRPr lang="id-ID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4" name="Group 14"/>
          <p:cNvGrpSpPr/>
          <p:nvPr/>
        </p:nvGrpSpPr>
        <p:grpSpPr>
          <a:xfrm>
            <a:off x="4316914" y="3759717"/>
            <a:ext cx="1677212" cy="1738276"/>
            <a:chOff x="4437053" y="3984177"/>
            <a:chExt cx="1515768" cy="1570954"/>
          </a:xfrm>
        </p:grpSpPr>
        <p:grpSp>
          <p:nvGrpSpPr>
            <p:cNvPr id="45" name="Group 15"/>
            <p:cNvGrpSpPr/>
            <p:nvPr/>
          </p:nvGrpSpPr>
          <p:grpSpPr>
            <a:xfrm>
              <a:off x="4437053" y="3984177"/>
              <a:ext cx="1515768" cy="1570954"/>
              <a:chOff x="1934067" y="4649295"/>
              <a:chExt cx="1941921" cy="2012622"/>
            </a:xfrm>
          </p:grpSpPr>
          <p:sp>
            <p:nvSpPr>
              <p:cNvPr id="47" name="Rounded Rectangle 16"/>
              <p:cNvSpPr/>
              <p:nvPr/>
            </p:nvSpPr>
            <p:spPr>
              <a:xfrm>
                <a:off x="1934067" y="4719996"/>
                <a:ext cx="1941921" cy="1941921"/>
              </a:xfrm>
              <a:prstGeom prst="roundRect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8" name="Rounded Rectangle 17"/>
              <p:cNvSpPr/>
              <p:nvPr/>
            </p:nvSpPr>
            <p:spPr>
              <a:xfrm>
                <a:off x="1934067" y="4649295"/>
                <a:ext cx="1941921" cy="1941921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46" name="TextBox 16"/>
            <p:cNvSpPr txBox="1"/>
            <p:nvPr/>
          </p:nvSpPr>
          <p:spPr>
            <a:xfrm>
              <a:off x="4711693" y="4451677"/>
              <a:ext cx="961352" cy="58470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2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照明</a:t>
              </a:r>
              <a:endParaRPr lang="id-ID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9" name="Group 19"/>
          <p:cNvGrpSpPr/>
          <p:nvPr/>
        </p:nvGrpSpPr>
        <p:grpSpPr>
          <a:xfrm>
            <a:off x="6312206" y="3765542"/>
            <a:ext cx="1677212" cy="1738276"/>
            <a:chOff x="6033760" y="3984177"/>
            <a:chExt cx="1515768" cy="1570954"/>
          </a:xfrm>
        </p:grpSpPr>
        <p:grpSp>
          <p:nvGrpSpPr>
            <p:cNvPr id="50" name="Group 20"/>
            <p:cNvGrpSpPr/>
            <p:nvPr/>
          </p:nvGrpSpPr>
          <p:grpSpPr>
            <a:xfrm>
              <a:off x="6033760" y="3984177"/>
              <a:ext cx="1515768" cy="1570954"/>
              <a:chOff x="3979683" y="4649295"/>
              <a:chExt cx="1941921" cy="2012622"/>
            </a:xfrm>
          </p:grpSpPr>
          <p:sp>
            <p:nvSpPr>
              <p:cNvPr id="52" name="Rounded Rectangle 21"/>
              <p:cNvSpPr/>
              <p:nvPr/>
            </p:nvSpPr>
            <p:spPr>
              <a:xfrm>
                <a:off x="3979683" y="4719996"/>
                <a:ext cx="1941921" cy="194192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53" name="Rounded Rectangle 22"/>
              <p:cNvSpPr/>
              <p:nvPr/>
            </p:nvSpPr>
            <p:spPr>
              <a:xfrm>
                <a:off x="3979683" y="4649295"/>
                <a:ext cx="1941921" cy="1941921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51" name="TextBox 21"/>
            <p:cNvSpPr txBox="1"/>
            <p:nvPr/>
          </p:nvSpPr>
          <p:spPr>
            <a:xfrm>
              <a:off x="6310968" y="4449367"/>
              <a:ext cx="961352" cy="58470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2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背景</a:t>
              </a:r>
              <a:endParaRPr lang="id-ID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54" name="TextBox 40"/>
          <p:cNvSpPr txBox="1"/>
          <p:nvPr/>
        </p:nvSpPr>
        <p:spPr>
          <a:xfrm>
            <a:off x="3091421" y="2149561"/>
            <a:ext cx="898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="1" dirty="0">
                <a:latin typeface="+mj-lt"/>
              </a:rPr>
              <a:t>Viewpoint</a:t>
            </a:r>
            <a:endParaRPr lang="id-ID" sz="1400" b="1" dirty="0">
              <a:latin typeface="+mj-lt"/>
            </a:endParaRPr>
          </a:p>
        </p:txBody>
      </p:sp>
      <p:sp>
        <p:nvSpPr>
          <p:cNvPr id="55" name="Rectangle 41"/>
          <p:cNvSpPr/>
          <p:nvPr/>
        </p:nvSpPr>
        <p:spPr>
          <a:xfrm>
            <a:off x="1814691" y="2448518"/>
            <a:ext cx="22005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TW" altLang="en-US" sz="1600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相同的物體從不同的角度觀看，會有不同的形狀或外形。</a:t>
            </a:r>
            <a:endParaRPr lang="id-ID" sz="1600" dirty="0">
              <a:solidFill>
                <a:schemeClr val="tx1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6" name="TextBox 42"/>
          <p:cNvSpPr txBox="1"/>
          <p:nvPr/>
        </p:nvSpPr>
        <p:spPr>
          <a:xfrm>
            <a:off x="2963886" y="4092022"/>
            <a:ext cx="10261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="1" dirty="0">
                <a:latin typeface="+mj-lt"/>
              </a:rPr>
              <a:t>Illumination</a:t>
            </a:r>
            <a:endParaRPr lang="id-ID" sz="1400" b="1" dirty="0">
              <a:latin typeface="+mj-lt"/>
            </a:endParaRPr>
          </a:p>
        </p:txBody>
      </p:sp>
      <p:sp>
        <p:nvSpPr>
          <p:cNvPr id="57" name="Rectangle 43"/>
          <p:cNvSpPr/>
          <p:nvPr/>
        </p:nvSpPr>
        <p:spPr>
          <a:xfrm>
            <a:off x="1832711" y="4409117"/>
            <a:ext cx="22005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TW" altLang="en-US" sz="1600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環境中不同的明亮度，對於電腦進行物體識別時會有很大的影響。</a:t>
            </a:r>
            <a:endParaRPr lang="id-ID" sz="1600" dirty="0">
              <a:solidFill>
                <a:schemeClr val="tx1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8" name="TextBox 44"/>
          <p:cNvSpPr txBox="1"/>
          <p:nvPr/>
        </p:nvSpPr>
        <p:spPr>
          <a:xfrm>
            <a:off x="8270751" y="2047781"/>
            <a:ext cx="9396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Occlusions</a:t>
            </a:r>
            <a:endParaRPr lang="id-ID" sz="1400" b="1" dirty="0">
              <a:latin typeface="+mj-lt"/>
            </a:endParaRPr>
          </a:p>
        </p:txBody>
      </p:sp>
      <p:sp>
        <p:nvSpPr>
          <p:cNvPr id="59" name="Rectangle 45"/>
          <p:cNvSpPr/>
          <p:nvPr/>
        </p:nvSpPr>
        <p:spPr>
          <a:xfrm>
            <a:off x="8270751" y="2322307"/>
            <a:ext cx="220051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一個好的電腦視覺系統，應該能夠識別出戴口罩的臉，或被暫時遮蔽的頭像。</a:t>
            </a:r>
            <a:endParaRPr lang="id-ID" sz="1600" dirty="0">
              <a:solidFill>
                <a:schemeClr val="tx1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0" name="TextBox 46"/>
          <p:cNvSpPr txBox="1"/>
          <p:nvPr/>
        </p:nvSpPr>
        <p:spPr>
          <a:xfrm>
            <a:off x="8270751" y="4092022"/>
            <a:ext cx="1021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Background</a:t>
            </a:r>
            <a:endParaRPr lang="id-ID" sz="1400" b="1" dirty="0">
              <a:latin typeface="+mj-lt"/>
            </a:endParaRPr>
          </a:p>
        </p:txBody>
      </p:sp>
      <p:sp>
        <p:nvSpPr>
          <p:cNvPr id="61" name="Rectangle 47"/>
          <p:cNvSpPr/>
          <p:nvPr/>
        </p:nvSpPr>
        <p:spPr>
          <a:xfrm>
            <a:off x="8270751" y="4399799"/>
            <a:ext cx="22005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如何讓電腦正確識別主要物件而非旁邊類似物體。</a:t>
            </a:r>
            <a:endParaRPr lang="id-ID" sz="1600" dirty="0">
              <a:solidFill>
                <a:schemeClr val="tx1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28001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1"/>
          <p:cNvSpPr txBox="1">
            <a:spLocks/>
          </p:cNvSpPr>
          <p:nvPr/>
        </p:nvSpPr>
        <p:spPr>
          <a:xfrm>
            <a:off x="263957" y="442795"/>
            <a:ext cx="7078951" cy="100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Detecting vs Tracking</a:t>
            </a:r>
          </a:p>
        </p:txBody>
      </p:sp>
      <p:grpSp>
        <p:nvGrpSpPr>
          <p:cNvPr id="2" name="群組 1"/>
          <p:cNvGrpSpPr/>
          <p:nvPr/>
        </p:nvGrpSpPr>
        <p:grpSpPr>
          <a:xfrm>
            <a:off x="1757973" y="1950134"/>
            <a:ext cx="3062221" cy="4489855"/>
            <a:chOff x="1692660" y="2119951"/>
            <a:chExt cx="3402494" cy="4698111"/>
          </a:xfrm>
        </p:grpSpPr>
        <p:sp>
          <p:nvSpPr>
            <p:cNvPr id="4" name="Freeform 2"/>
            <p:cNvSpPr>
              <a:spLocks/>
            </p:cNvSpPr>
            <p:nvPr/>
          </p:nvSpPr>
          <p:spPr bwMode="auto">
            <a:xfrm>
              <a:off x="1692660" y="2207238"/>
              <a:ext cx="1321290" cy="1400020"/>
            </a:xfrm>
            <a:custGeom>
              <a:avLst/>
              <a:gdLst>
                <a:gd name="T0" fmla="*/ 134 w 150"/>
                <a:gd name="T1" fmla="*/ 55 h 159"/>
                <a:gd name="T2" fmla="*/ 136 w 150"/>
                <a:gd name="T3" fmla="*/ 55 h 159"/>
                <a:gd name="T4" fmla="*/ 147 w 150"/>
                <a:gd name="T5" fmla="*/ 34 h 159"/>
                <a:gd name="T6" fmla="*/ 127 w 150"/>
                <a:gd name="T7" fmla="*/ 23 h 159"/>
                <a:gd name="T8" fmla="*/ 125 w 150"/>
                <a:gd name="T9" fmla="*/ 23 h 159"/>
                <a:gd name="T10" fmla="*/ 124 w 150"/>
                <a:gd name="T11" fmla="*/ 21 h 159"/>
                <a:gd name="T12" fmla="*/ 118 w 150"/>
                <a:gd name="T13" fmla="*/ 0 h 159"/>
                <a:gd name="T14" fmla="*/ 56 w 150"/>
                <a:gd name="T15" fmla="*/ 36 h 159"/>
                <a:gd name="T16" fmla="*/ 0 w 150"/>
                <a:gd name="T17" fmla="*/ 147 h 159"/>
                <a:gd name="T18" fmla="*/ 95 w 150"/>
                <a:gd name="T19" fmla="*/ 159 h 159"/>
                <a:gd name="T20" fmla="*/ 131 w 150"/>
                <a:gd name="T21" fmla="*/ 91 h 159"/>
                <a:gd name="T22" fmla="*/ 142 w 150"/>
                <a:gd name="T23" fmla="*/ 83 h 159"/>
                <a:gd name="T24" fmla="*/ 134 w 150"/>
                <a:gd name="T25" fmla="*/ 5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0" h="159">
                  <a:moveTo>
                    <a:pt x="134" y="55"/>
                  </a:moveTo>
                  <a:cubicBezTo>
                    <a:pt x="136" y="55"/>
                    <a:pt x="136" y="55"/>
                    <a:pt x="136" y="55"/>
                  </a:cubicBezTo>
                  <a:cubicBezTo>
                    <a:pt x="145" y="52"/>
                    <a:pt x="150" y="43"/>
                    <a:pt x="147" y="34"/>
                  </a:cubicBezTo>
                  <a:cubicBezTo>
                    <a:pt x="145" y="25"/>
                    <a:pt x="136" y="20"/>
                    <a:pt x="127" y="23"/>
                  </a:cubicBezTo>
                  <a:cubicBezTo>
                    <a:pt x="125" y="23"/>
                    <a:pt x="125" y="23"/>
                    <a:pt x="125" y="23"/>
                  </a:cubicBezTo>
                  <a:cubicBezTo>
                    <a:pt x="124" y="21"/>
                    <a:pt x="124" y="21"/>
                    <a:pt x="124" y="21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95" y="8"/>
                    <a:pt x="74" y="20"/>
                    <a:pt x="56" y="36"/>
                  </a:cubicBezTo>
                  <a:cubicBezTo>
                    <a:pt x="21" y="66"/>
                    <a:pt x="2" y="103"/>
                    <a:pt x="0" y="147"/>
                  </a:cubicBezTo>
                  <a:cubicBezTo>
                    <a:pt x="95" y="159"/>
                    <a:pt x="95" y="159"/>
                    <a:pt x="95" y="159"/>
                  </a:cubicBezTo>
                  <a:cubicBezTo>
                    <a:pt x="101" y="128"/>
                    <a:pt x="113" y="106"/>
                    <a:pt x="131" y="91"/>
                  </a:cubicBezTo>
                  <a:cubicBezTo>
                    <a:pt x="134" y="88"/>
                    <a:pt x="138" y="85"/>
                    <a:pt x="142" y="83"/>
                  </a:cubicBezTo>
                  <a:lnTo>
                    <a:pt x="134" y="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3"/>
            <p:cNvSpPr>
              <a:spLocks/>
            </p:cNvSpPr>
            <p:nvPr/>
          </p:nvSpPr>
          <p:spPr bwMode="auto">
            <a:xfrm>
              <a:off x="2767492" y="2119951"/>
              <a:ext cx="1622517" cy="800990"/>
            </a:xfrm>
            <a:custGeom>
              <a:avLst/>
              <a:gdLst>
                <a:gd name="T0" fmla="*/ 6 w 184"/>
                <a:gd name="T1" fmla="*/ 29 h 91"/>
                <a:gd name="T2" fmla="*/ 29 w 184"/>
                <a:gd name="T3" fmla="*/ 43 h 91"/>
                <a:gd name="T4" fmla="*/ 17 w 184"/>
                <a:gd name="T5" fmla="*/ 68 h 91"/>
                <a:gd name="T6" fmla="*/ 23 w 184"/>
                <a:gd name="T7" fmla="*/ 91 h 91"/>
                <a:gd name="T8" fmla="*/ 75 w 184"/>
                <a:gd name="T9" fmla="*/ 78 h 91"/>
                <a:gd name="T10" fmla="*/ 124 w 184"/>
                <a:gd name="T11" fmla="*/ 89 h 91"/>
                <a:gd name="T12" fmla="*/ 143 w 184"/>
                <a:gd name="T13" fmla="*/ 69 h 91"/>
                <a:gd name="T14" fmla="*/ 145 w 184"/>
                <a:gd name="T15" fmla="*/ 70 h 91"/>
                <a:gd name="T16" fmla="*/ 157 w 184"/>
                <a:gd name="T17" fmla="*/ 75 h 91"/>
                <a:gd name="T18" fmla="*/ 168 w 184"/>
                <a:gd name="T19" fmla="*/ 70 h 91"/>
                <a:gd name="T20" fmla="*/ 173 w 184"/>
                <a:gd name="T21" fmla="*/ 58 h 91"/>
                <a:gd name="T22" fmla="*/ 168 w 184"/>
                <a:gd name="T23" fmla="*/ 46 h 91"/>
                <a:gd name="T24" fmla="*/ 166 w 184"/>
                <a:gd name="T25" fmla="*/ 45 h 91"/>
                <a:gd name="T26" fmla="*/ 168 w 184"/>
                <a:gd name="T27" fmla="*/ 43 h 91"/>
                <a:gd name="T28" fmla="*/ 184 w 184"/>
                <a:gd name="T29" fmla="*/ 26 h 91"/>
                <a:gd name="T30" fmla="*/ 70 w 184"/>
                <a:gd name="T31" fmla="*/ 0 h 91"/>
                <a:gd name="T32" fmla="*/ 0 w 184"/>
                <a:gd name="T33" fmla="*/ 9 h 91"/>
                <a:gd name="T34" fmla="*/ 6 w 184"/>
                <a:gd name="T35" fmla="*/ 2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4" h="91">
                  <a:moveTo>
                    <a:pt x="6" y="29"/>
                  </a:moveTo>
                  <a:cubicBezTo>
                    <a:pt x="16" y="27"/>
                    <a:pt x="26" y="33"/>
                    <a:pt x="29" y="43"/>
                  </a:cubicBezTo>
                  <a:cubicBezTo>
                    <a:pt x="32" y="53"/>
                    <a:pt x="27" y="64"/>
                    <a:pt x="17" y="68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38" y="82"/>
                    <a:pt x="55" y="78"/>
                    <a:pt x="75" y="78"/>
                  </a:cubicBezTo>
                  <a:cubicBezTo>
                    <a:pt x="94" y="78"/>
                    <a:pt x="110" y="82"/>
                    <a:pt x="124" y="89"/>
                  </a:cubicBezTo>
                  <a:cubicBezTo>
                    <a:pt x="143" y="69"/>
                    <a:pt x="143" y="69"/>
                    <a:pt x="143" y="69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3"/>
                    <a:pt x="152" y="75"/>
                    <a:pt x="157" y="75"/>
                  </a:cubicBezTo>
                  <a:cubicBezTo>
                    <a:pt x="161" y="75"/>
                    <a:pt x="165" y="73"/>
                    <a:pt x="168" y="70"/>
                  </a:cubicBezTo>
                  <a:cubicBezTo>
                    <a:pt x="171" y="67"/>
                    <a:pt x="173" y="62"/>
                    <a:pt x="173" y="58"/>
                  </a:cubicBezTo>
                  <a:cubicBezTo>
                    <a:pt x="173" y="54"/>
                    <a:pt x="171" y="49"/>
                    <a:pt x="168" y="46"/>
                  </a:cubicBezTo>
                  <a:cubicBezTo>
                    <a:pt x="166" y="45"/>
                    <a:pt x="166" y="45"/>
                    <a:pt x="166" y="45"/>
                  </a:cubicBezTo>
                  <a:cubicBezTo>
                    <a:pt x="168" y="43"/>
                    <a:pt x="168" y="43"/>
                    <a:pt x="168" y="43"/>
                  </a:cubicBezTo>
                  <a:cubicBezTo>
                    <a:pt x="184" y="26"/>
                    <a:pt x="184" y="26"/>
                    <a:pt x="184" y="26"/>
                  </a:cubicBezTo>
                  <a:cubicBezTo>
                    <a:pt x="153" y="9"/>
                    <a:pt x="115" y="0"/>
                    <a:pt x="70" y="0"/>
                  </a:cubicBezTo>
                  <a:cubicBezTo>
                    <a:pt x="45" y="0"/>
                    <a:pt x="21" y="3"/>
                    <a:pt x="0" y="9"/>
                  </a:cubicBezTo>
                  <a:lnTo>
                    <a:pt x="6" y="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4"/>
            <p:cNvSpPr>
              <a:spLocks/>
            </p:cNvSpPr>
            <p:nvPr/>
          </p:nvSpPr>
          <p:spPr bwMode="auto">
            <a:xfrm>
              <a:off x="3886824" y="2366409"/>
              <a:ext cx="1208330" cy="1574595"/>
            </a:xfrm>
            <a:custGeom>
              <a:avLst/>
              <a:gdLst>
                <a:gd name="T0" fmla="*/ 45 w 137"/>
                <a:gd name="T1" fmla="*/ 17 h 179"/>
                <a:gd name="T2" fmla="*/ 50 w 137"/>
                <a:gd name="T3" fmla="*/ 30 h 179"/>
                <a:gd name="T4" fmla="*/ 44 w 137"/>
                <a:gd name="T5" fmla="*/ 45 h 179"/>
                <a:gd name="T6" fmla="*/ 30 w 137"/>
                <a:gd name="T7" fmla="*/ 51 h 179"/>
                <a:gd name="T8" fmla="*/ 16 w 137"/>
                <a:gd name="T9" fmla="*/ 46 h 179"/>
                <a:gd name="T10" fmla="*/ 0 w 137"/>
                <a:gd name="T11" fmla="*/ 63 h 179"/>
                <a:gd name="T12" fmla="*/ 13 w 137"/>
                <a:gd name="T13" fmla="*/ 72 h 179"/>
                <a:gd name="T14" fmla="*/ 37 w 137"/>
                <a:gd name="T15" fmla="*/ 123 h 179"/>
                <a:gd name="T16" fmla="*/ 32 w 137"/>
                <a:gd name="T17" fmla="*/ 146 h 179"/>
                <a:gd name="T18" fmla="*/ 61 w 137"/>
                <a:gd name="T19" fmla="*/ 155 h 179"/>
                <a:gd name="T20" fmla="*/ 60 w 137"/>
                <a:gd name="T21" fmla="*/ 157 h 179"/>
                <a:gd name="T22" fmla="*/ 62 w 137"/>
                <a:gd name="T23" fmla="*/ 170 h 179"/>
                <a:gd name="T24" fmla="*/ 72 w 137"/>
                <a:gd name="T25" fmla="*/ 178 h 179"/>
                <a:gd name="T26" fmla="*/ 84 w 137"/>
                <a:gd name="T27" fmla="*/ 176 h 179"/>
                <a:gd name="T28" fmla="*/ 92 w 137"/>
                <a:gd name="T29" fmla="*/ 167 h 179"/>
                <a:gd name="T30" fmla="*/ 93 w 137"/>
                <a:gd name="T31" fmla="*/ 165 h 179"/>
                <a:gd name="T32" fmla="*/ 95 w 137"/>
                <a:gd name="T33" fmla="*/ 165 h 179"/>
                <a:gd name="T34" fmla="*/ 127 w 137"/>
                <a:gd name="T35" fmla="*/ 175 h 179"/>
                <a:gd name="T36" fmla="*/ 137 w 137"/>
                <a:gd name="T37" fmla="*/ 126 h 179"/>
                <a:gd name="T38" fmla="*/ 85 w 137"/>
                <a:gd name="T39" fmla="*/ 18 h 179"/>
                <a:gd name="T40" fmla="*/ 61 w 137"/>
                <a:gd name="T41" fmla="*/ 0 h 179"/>
                <a:gd name="T42" fmla="*/ 45 w 137"/>
                <a:gd name="T43" fmla="*/ 17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7" h="179">
                  <a:moveTo>
                    <a:pt x="45" y="17"/>
                  </a:moveTo>
                  <a:cubicBezTo>
                    <a:pt x="48" y="21"/>
                    <a:pt x="50" y="25"/>
                    <a:pt x="50" y="30"/>
                  </a:cubicBezTo>
                  <a:cubicBezTo>
                    <a:pt x="50" y="35"/>
                    <a:pt x="48" y="41"/>
                    <a:pt x="44" y="45"/>
                  </a:cubicBezTo>
                  <a:cubicBezTo>
                    <a:pt x="40" y="49"/>
                    <a:pt x="35" y="51"/>
                    <a:pt x="30" y="51"/>
                  </a:cubicBezTo>
                  <a:cubicBezTo>
                    <a:pt x="25" y="51"/>
                    <a:pt x="20" y="49"/>
                    <a:pt x="16" y="46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5" y="66"/>
                    <a:pt x="9" y="68"/>
                    <a:pt x="13" y="72"/>
                  </a:cubicBezTo>
                  <a:cubicBezTo>
                    <a:pt x="29" y="86"/>
                    <a:pt x="37" y="103"/>
                    <a:pt x="37" y="123"/>
                  </a:cubicBezTo>
                  <a:cubicBezTo>
                    <a:pt x="37" y="132"/>
                    <a:pt x="35" y="139"/>
                    <a:pt x="32" y="146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0" y="157"/>
                    <a:pt x="60" y="157"/>
                    <a:pt x="60" y="157"/>
                  </a:cubicBezTo>
                  <a:cubicBezTo>
                    <a:pt x="59" y="161"/>
                    <a:pt x="60" y="166"/>
                    <a:pt x="62" y="170"/>
                  </a:cubicBezTo>
                  <a:cubicBezTo>
                    <a:pt x="64" y="174"/>
                    <a:pt x="67" y="176"/>
                    <a:pt x="72" y="178"/>
                  </a:cubicBezTo>
                  <a:cubicBezTo>
                    <a:pt x="76" y="179"/>
                    <a:pt x="80" y="179"/>
                    <a:pt x="84" y="176"/>
                  </a:cubicBezTo>
                  <a:cubicBezTo>
                    <a:pt x="88" y="174"/>
                    <a:pt x="91" y="171"/>
                    <a:pt x="92" y="167"/>
                  </a:cubicBezTo>
                  <a:cubicBezTo>
                    <a:pt x="93" y="165"/>
                    <a:pt x="93" y="165"/>
                    <a:pt x="93" y="165"/>
                  </a:cubicBezTo>
                  <a:cubicBezTo>
                    <a:pt x="95" y="165"/>
                    <a:pt x="95" y="165"/>
                    <a:pt x="95" y="16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34" y="159"/>
                    <a:pt x="137" y="143"/>
                    <a:pt x="137" y="126"/>
                  </a:cubicBezTo>
                  <a:cubicBezTo>
                    <a:pt x="137" y="85"/>
                    <a:pt x="120" y="49"/>
                    <a:pt x="85" y="18"/>
                  </a:cubicBezTo>
                  <a:cubicBezTo>
                    <a:pt x="77" y="12"/>
                    <a:pt x="69" y="6"/>
                    <a:pt x="61" y="0"/>
                  </a:cubicBezTo>
                  <a:lnTo>
                    <a:pt x="45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3472637" y="3685988"/>
              <a:ext cx="1516403" cy="1091947"/>
            </a:xfrm>
            <a:custGeom>
              <a:avLst/>
              <a:gdLst>
                <a:gd name="T0" fmla="*/ 142 w 172"/>
                <a:gd name="T1" fmla="*/ 20 h 124"/>
                <a:gd name="T2" fmla="*/ 133 w 172"/>
                <a:gd name="T3" fmla="*/ 30 h 124"/>
                <a:gd name="T4" fmla="*/ 123 w 172"/>
                <a:gd name="T5" fmla="*/ 32 h 124"/>
                <a:gd name="T6" fmla="*/ 117 w 172"/>
                <a:gd name="T7" fmla="*/ 32 h 124"/>
                <a:gd name="T8" fmla="*/ 105 w 172"/>
                <a:gd name="T9" fmla="*/ 22 h 124"/>
                <a:gd name="T10" fmla="*/ 103 w 172"/>
                <a:gd name="T11" fmla="*/ 8 h 124"/>
                <a:gd name="T12" fmla="*/ 78 w 172"/>
                <a:gd name="T13" fmla="*/ 0 h 124"/>
                <a:gd name="T14" fmla="*/ 70 w 172"/>
                <a:gd name="T15" fmla="*/ 13 h 124"/>
                <a:gd name="T16" fmla="*/ 16 w 172"/>
                <a:gd name="T17" fmla="*/ 61 h 124"/>
                <a:gd name="T18" fmla="*/ 0 w 172"/>
                <a:gd name="T19" fmla="*/ 75 h 124"/>
                <a:gd name="T20" fmla="*/ 26 w 172"/>
                <a:gd name="T21" fmla="*/ 91 h 124"/>
                <a:gd name="T22" fmla="*/ 25 w 172"/>
                <a:gd name="T23" fmla="*/ 92 h 124"/>
                <a:gd name="T24" fmla="*/ 23 w 172"/>
                <a:gd name="T25" fmla="*/ 105 h 124"/>
                <a:gd name="T26" fmla="*/ 31 w 172"/>
                <a:gd name="T27" fmla="*/ 115 h 124"/>
                <a:gd name="T28" fmla="*/ 43 w 172"/>
                <a:gd name="T29" fmla="*/ 117 h 124"/>
                <a:gd name="T30" fmla="*/ 54 w 172"/>
                <a:gd name="T31" fmla="*/ 109 h 124"/>
                <a:gd name="T32" fmla="*/ 55 w 172"/>
                <a:gd name="T33" fmla="*/ 107 h 124"/>
                <a:gd name="T34" fmla="*/ 56 w 172"/>
                <a:gd name="T35" fmla="*/ 108 h 124"/>
                <a:gd name="T36" fmla="*/ 83 w 172"/>
                <a:gd name="T37" fmla="*/ 124 h 124"/>
                <a:gd name="T38" fmla="*/ 165 w 172"/>
                <a:gd name="T39" fmla="*/ 41 h 124"/>
                <a:gd name="T40" fmla="*/ 172 w 172"/>
                <a:gd name="T41" fmla="*/ 28 h 124"/>
                <a:gd name="T42" fmla="*/ 142 w 172"/>
                <a:gd name="T43" fmla="*/ 2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2" h="124">
                  <a:moveTo>
                    <a:pt x="142" y="20"/>
                  </a:moveTo>
                  <a:cubicBezTo>
                    <a:pt x="141" y="24"/>
                    <a:pt x="137" y="28"/>
                    <a:pt x="133" y="30"/>
                  </a:cubicBezTo>
                  <a:cubicBezTo>
                    <a:pt x="130" y="32"/>
                    <a:pt x="127" y="32"/>
                    <a:pt x="123" y="32"/>
                  </a:cubicBezTo>
                  <a:cubicBezTo>
                    <a:pt x="121" y="32"/>
                    <a:pt x="119" y="32"/>
                    <a:pt x="117" y="32"/>
                  </a:cubicBezTo>
                  <a:cubicBezTo>
                    <a:pt x="112" y="30"/>
                    <a:pt x="108" y="26"/>
                    <a:pt x="105" y="22"/>
                  </a:cubicBezTo>
                  <a:cubicBezTo>
                    <a:pt x="103" y="17"/>
                    <a:pt x="102" y="13"/>
                    <a:pt x="103" y="8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6" y="5"/>
                    <a:pt x="73" y="9"/>
                    <a:pt x="70" y="13"/>
                  </a:cubicBezTo>
                  <a:cubicBezTo>
                    <a:pt x="64" y="21"/>
                    <a:pt x="46" y="37"/>
                    <a:pt x="16" y="61"/>
                  </a:cubicBezTo>
                  <a:cubicBezTo>
                    <a:pt x="10" y="66"/>
                    <a:pt x="5" y="71"/>
                    <a:pt x="0" y="75"/>
                  </a:cubicBezTo>
                  <a:cubicBezTo>
                    <a:pt x="26" y="91"/>
                    <a:pt x="26" y="91"/>
                    <a:pt x="26" y="91"/>
                  </a:cubicBezTo>
                  <a:cubicBezTo>
                    <a:pt x="25" y="92"/>
                    <a:pt x="25" y="92"/>
                    <a:pt x="25" y="92"/>
                  </a:cubicBezTo>
                  <a:cubicBezTo>
                    <a:pt x="23" y="96"/>
                    <a:pt x="22" y="101"/>
                    <a:pt x="23" y="105"/>
                  </a:cubicBezTo>
                  <a:cubicBezTo>
                    <a:pt x="24" y="109"/>
                    <a:pt x="27" y="113"/>
                    <a:pt x="31" y="115"/>
                  </a:cubicBezTo>
                  <a:cubicBezTo>
                    <a:pt x="35" y="117"/>
                    <a:pt x="39" y="118"/>
                    <a:pt x="43" y="117"/>
                  </a:cubicBezTo>
                  <a:cubicBezTo>
                    <a:pt x="48" y="116"/>
                    <a:pt x="51" y="113"/>
                    <a:pt x="54" y="109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3" y="124"/>
                    <a:pt x="83" y="124"/>
                    <a:pt x="83" y="124"/>
                  </a:cubicBezTo>
                  <a:cubicBezTo>
                    <a:pt x="125" y="89"/>
                    <a:pt x="152" y="61"/>
                    <a:pt x="165" y="41"/>
                  </a:cubicBezTo>
                  <a:cubicBezTo>
                    <a:pt x="168" y="37"/>
                    <a:pt x="170" y="33"/>
                    <a:pt x="172" y="28"/>
                  </a:cubicBezTo>
                  <a:lnTo>
                    <a:pt x="142" y="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6"/>
            <p:cNvSpPr>
              <a:spLocks noChangeArrowheads="1"/>
            </p:cNvSpPr>
            <p:nvPr/>
          </p:nvSpPr>
          <p:spPr bwMode="auto">
            <a:xfrm>
              <a:off x="2952336" y="5999957"/>
              <a:ext cx="855758" cy="81810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52336" y="4372306"/>
              <a:ext cx="1225446" cy="1311021"/>
            </a:xfrm>
            <a:custGeom>
              <a:avLst/>
              <a:gdLst>
                <a:gd name="T0" fmla="*/ 115 w 139"/>
                <a:gd name="T1" fmla="*/ 35 h 149"/>
                <a:gd name="T2" fmla="*/ 104 w 139"/>
                <a:gd name="T3" fmla="*/ 43 h 149"/>
                <a:gd name="T4" fmla="*/ 88 w 139"/>
                <a:gd name="T5" fmla="*/ 40 h 149"/>
                <a:gd name="T6" fmla="*/ 78 w 139"/>
                <a:gd name="T7" fmla="*/ 28 h 149"/>
                <a:gd name="T8" fmla="*/ 80 w 139"/>
                <a:gd name="T9" fmla="*/ 14 h 149"/>
                <a:gd name="T10" fmla="*/ 56 w 139"/>
                <a:gd name="T11" fmla="*/ 0 h 149"/>
                <a:gd name="T12" fmla="*/ 15 w 139"/>
                <a:gd name="T13" fmla="*/ 49 h 149"/>
                <a:gd name="T14" fmla="*/ 0 w 139"/>
                <a:gd name="T15" fmla="*/ 124 h 149"/>
                <a:gd name="T16" fmla="*/ 0 w 139"/>
                <a:gd name="T17" fmla="*/ 149 h 149"/>
                <a:gd name="T18" fmla="*/ 94 w 139"/>
                <a:gd name="T19" fmla="*/ 149 h 149"/>
                <a:gd name="T20" fmla="*/ 101 w 139"/>
                <a:gd name="T21" fmla="*/ 90 h 149"/>
                <a:gd name="T22" fmla="*/ 139 w 139"/>
                <a:gd name="T23" fmla="*/ 48 h 149"/>
                <a:gd name="T24" fmla="*/ 115 w 139"/>
                <a:gd name="T25" fmla="*/ 3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9" h="149">
                  <a:moveTo>
                    <a:pt x="115" y="35"/>
                  </a:moveTo>
                  <a:cubicBezTo>
                    <a:pt x="112" y="39"/>
                    <a:pt x="108" y="41"/>
                    <a:pt x="104" y="43"/>
                  </a:cubicBezTo>
                  <a:cubicBezTo>
                    <a:pt x="98" y="44"/>
                    <a:pt x="93" y="43"/>
                    <a:pt x="88" y="40"/>
                  </a:cubicBezTo>
                  <a:cubicBezTo>
                    <a:pt x="83" y="38"/>
                    <a:pt x="80" y="33"/>
                    <a:pt x="78" y="28"/>
                  </a:cubicBezTo>
                  <a:cubicBezTo>
                    <a:pt x="77" y="23"/>
                    <a:pt x="78" y="18"/>
                    <a:pt x="80" y="14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36" y="18"/>
                    <a:pt x="22" y="34"/>
                    <a:pt x="15" y="49"/>
                  </a:cubicBezTo>
                  <a:cubicBezTo>
                    <a:pt x="5" y="69"/>
                    <a:pt x="0" y="94"/>
                    <a:pt x="0" y="124"/>
                  </a:cubicBezTo>
                  <a:cubicBezTo>
                    <a:pt x="0" y="127"/>
                    <a:pt x="0" y="135"/>
                    <a:pt x="0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20"/>
                    <a:pt x="96" y="101"/>
                    <a:pt x="101" y="90"/>
                  </a:cubicBezTo>
                  <a:cubicBezTo>
                    <a:pt x="106" y="79"/>
                    <a:pt x="119" y="65"/>
                    <a:pt x="139" y="48"/>
                  </a:cubicBezTo>
                  <a:lnTo>
                    <a:pt x="115" y="3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6" name="群組 25"/>
          <p:cNvGrpSpPr/>
          <p:nvPr/>
        </p:nvGrpSpPr>
        <p:grpSpPr>
          <a:xfrm>
            <a:off x="5352533" y="2752223"/>
            <a:ext cx="5081493" cy="1216301"/>
            <a:chOff x="5352534" y="2752223"/>
            <a:chExt cx="2627888" cy="1216301"/>
          </a:xfrm>
        </p:grpSpPr>
        <p:sp>
          <p:nvSpPr>
            <p:cNvPr id="18" name="Freeform 20"/>
            <p:cNvSpPr>
              <a:spLocks/>
            </p:cNvSpPr>
            <p:nvPr/>
          </p:nvSpPr>
          <p:spPr bwMode="auto">
            <a:xfrm rot="10800000">
              <a:off x="5352534" y="2752223"/>
              <a:ext cx="2627888" cy="1216301"/>
            </a:xfrm>
            <a:custGeom>
              <a:avLst/>
              <a:gdLst>
                <a:gd name="T0" fmla="*/ 1556 w 1556"/>
                <a:gd name="T1" fmla="*/ 339 h 678"/>
                <a:gd name="T2" fmla="*/ 1114 w 1556"/>
                <a:gd name="T3" fmla="*/ 0 h 678"/>
                <a:gd name="T4" fmla="*/ 1114 w 1556"/>
                <a:gd name="T5" fmla="*/ 176 h 678"/>
                <a:gd name="T6" fmla="*/ 0 w 1556"/>
                <a:gd name="T7" fmla="*/ 176 h 678"/>
                <a:gd name="T8" fmla="*/ 0 w 1556"/>
                <a:gd name="T9" fmla="*/ 502 h 678"/>
                <a:gd name="T10" fmla="*/ 1114 w 1556"/>
                <a:gd name="T11" fmla="*/ 502 h 678"/>
                <a:gd name="T12" fmla="*/ 1114 w 1556"/>
                <a:gd name="T13" fmla="*/ 678 h 678"/>
                <a:gd name="T14" fmla="*/ 1556 w 1556"/>
                <a:gd name="T15" fmla="*/ 339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56" h="678">
                  <a:moveTo>
                    <a:pt x="1556" y="339"/>
                  </a:moveTo>
                  <a:lnTo>
                    <a:pt x="1114" y="0"/>
                  </a:lnTo>
                  <a:lnTo>
                    <a:pt x="1114" y="176"/>
                  </a:lnTo>
                  <a:lnTo>
                    <a:pt x="0" y="176"/>
                  </a:lnTo>
                  <a:lnTo>
                    <a:pt x="0" y="502"/>
                  </a:lnTo>
                  <a:lnTo>
                    <a:pt x="1114" y="502"/>
                  </a:lnTo>
                  <a:lnTo>
                    <a:pt x="1114" y="678"/>
                  </a:lnTo>
                  <a:lnTo>
                    <a:pt x="1556" y="339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TextBox 23"/>
            <p:cNvSpPr txBox="1"/>
            <p:nvPr/>
          </p:nvSpPr>
          <p:spPr>
            <a:xfrm>
              <a:off x="5977887" y="3131831"/>
              <a:ext cx="2002535" cy="4238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72000" tIns="0" rIns="72000" bIns="0" rtlCol="0" anchor="ctr">
              <a:noAutofit/>
            </a:bodyPr>
            <a:lstStyle/>
            <a:p>
              <a:pPr algn="ctr"/>
              <a:r>
                <a:rPr lang="en-US" altLang="zh-TW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Tracking is faster than Detection</a:t>
              </a:r>
              <a:endParaRPr lang="ko-KR" altLang="en-US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群組 2"/>
          <p:cNvGrpSpPr/>
          <p:nvPr/>
        </p:nvGrpSpPr>
        <p:grpSpPr>
          <a:xfrm>
            <a:off x="5352534" y="4376812"/>
            <a:ext cx="5717248" cy="1216301"/>
            <a:chOff x="5352534" y="4376812"/>
            <a:chExt cx="2760871" cy="1216301"/>
          </a:xfrm>
        </p:grpSpPr>
        <p:sp>
          <p:nvSpPr>
            <p:cNvPr id="23" name="Freeform 20"/>
            <p:cNvSpPr>
              <a:spLocks/>
            </p:cNvSpPr>
            <p:nvPr/>
          </p:nvSpPr>
          <p:spPr bwMode="auto">
            <a:xfrm rot="10800000">
              <a:off x="5352534" y="4376812"/>
              <a:ext cx="2627888" cy="1216301"/>
            </a:xfrm>
            <a:custGeom>
              <a:avLst/>
              <a:gdLst>
                <a:gd name="T0" fmla="*/ 1556 w 1556"/>
                <a:gd name="T1" fmla="*/ 339 h 678"/>
                <a:gd name="T2" fmla="*/ 1114 w 1556"/>
                <a:gd name="T3" fmla="*/ 0 h 678"/>
                <a:gd name="T4" fmla="*/ 1114 w 1556"/>
                <a:gd name="T5" fmla="*/ 176 h 678"/>
                <a:gd name="T6" fmla="*/ 0 w 1556"/>
                <a:gd name="T7" fmla="*/ 176 h 678"/>
                <a:gd name="T8" fmla="*/ 0 w 1556"/>
                <a:gd name="T9" fmla="*/ 502 h 678"/>
                <a:gd name="T10" fmla="*/ 1114 w 1556"/>
                <a:gd name="T11" fmla="*/ 502 h 678"/>
                <a:gd name="T12" fmla="*/ 1114 w 1556"/>
                <a:gd name="T13" fmla="*/ 678 h 678"/>
                <a:gd name="T14" fmla="*/ 1556 w 1556"/>
                <a:gd name="T15" fmla="*/ 339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56" h="678">
                  <a:moveTo>
                    <a:pt x="1556" y="339"/>
                  </a:moveTo>
                  <a:lnTo>
                    <a:pt x="1114" y="0"/>
                  </a:lnTo>
                  <a:lnTo>
                    <a:pt x="1114" y="176"/>
                  </a:lnTo>
                  <a:lnTo>
                    <a:pt x="0" y="176"/>
                  </a:lnTo>
                  <a:lnTo>
                    <a:pt x="0" y="502"/>
                  </a:lnTo>
                  <a:lnTo>
                    <a:pt x="1114" y="502"/>
                  </a:lnTo>
                  <a:lnTo>
                    <a:pt x="1114" y="678"/>
                  </a:lnTo>
                  <a:lnTo>
                    <a:pt x="1556" y="339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TextBox 24"/>
            <p:cNvSpPr txBox="1"/>
            <p:nvPr/>
          </p:nvSpPr>
          <p:spPr>
            <a:xfrm>
              <a:off x="5844902" y="4796922"/>
              <a:ext cx="2268503" cy="4238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72000" tIns="0" rIns="72000" bIns="0" rtlCol="0" anchor="ctr">
              <a:noAutofit/>
            </a:bodyPr>
            <a:lstStyle/>
            <a:p>
              <a:pPr algn="ctr"/>
              <a:r>
                <a:rPr lang="en-US" altLang="zh-TW" b="1" dirty="0"/>
                <a:t>Tracking can help when detection fails</a:t>
              </a:r>
              <a:endParaRPr lang="ko-KR" altLang="en-US" b="1" dirty="0">
                <a:solidFill>
                  <a:schemeClr val="bg2"/>
                </a:solidFill>
                <a:latin typeface="+mj-lt"/>
                <a:cs typeface="La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192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431</Words>
  <Application>Microsoft Office PowerPoint</Application>
  <PresentationFormat>Widescreen</PresentationFormat>
  <Paragraphs>55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DengXian</vt:lpstr>
      <vt:lpstr>DFKai-SB</vt:lpstr>
      <vt:lpstr>Lato</vt:lpstr>
      <vt:lpstr>Malgun Gothic</vt:lpstr>
      <vt:lpstr>Microsoft JhengHei</vt:lpstr>
      <vt:lpstr>PMingLiU</vt:lpstr>
      <vt:lpstr>Arial</vt:lpstr>
      <vt:lpstr>Calibri</vt:lpstr>
      <vt:lpstr>Calibri Light</vt:lpstr>
      <vt:lpstr>Times New Roman</vt:lpstr>
      <vt:lpstr>Office 佈景主題</vt:lpstr>
      <vt:lpstr>PowerPoint Presentation</vt:lpstr>
      <vt:lpstr>Content</vt:lpstr>
      <vt:lpstr>PowerPoint Presentation</vt:lpstr>
      <vt:lpstr>PowerPoint Presentation</vt:lpstr>
      <vt:lpstr>Drawbacks</vt:lpstr>
      <vt:lpstr>PowerPoint Presentation</vt:lpstr>
      <vt:lpstr>What is object tracking?</vt:lpstr>
      <vt:lpstr>PowerPoint Presentation</vt:lpstr>
      <vt:lpstr>PowerPoint Presentation</vt:lpstr>
      <vt:lpstr>How to make it happen?</vt:lpstr>
      <vt:lpstr>PowerPoint Presentation</vt:lpstr>
      <vt:lpstr>PowerPoint Presentation</vt:lpstr>
      <vt:lpstr>Using dlib.correlation_tracker() to create a tracker</vt:lpstr>
      <vt:lpstr>Pseudocode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何冠陞</dc:creator>
  <cp:lastModifiedBy>Patrick Lee</cp:lastModifiedBy>
  <cp:revision>28</cp:revision>
  <dcterms:created xsi:type="dcterms:W3CDTF">2018-01-03T12:57:00Z</dcterms:created>
  <dcterms:modified xsi:type="dcterms:W3CDTF">2018-01-04T04:23:43Z</dcterms:modified>
</cp:coreProperties>
</file>

<file path=docProps/thumbnail.jpeg>
</file>